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50" r:id="rId3"/>
    <p:sldId id="354" r:id="rId4"/>
    <p:sldId id="363" r:id="rId5"/>
    <p:sldId id="376" r:id="rId6"/>
    <p:sldId id="351" r:id="rId7"/>
    <p:sldId id="267" r:id="rId8"/>
    <p:sldId id="352" r:id="rId9"/>
    <p:sldId id="375" r:id="rId10"/>
    <p:sldId id="274" r:id="rId11"/>
    <p:sldId id="366" r:id="rId12"/>
    <p:sldId id="257" r:id="rId13"/>
    <p:sldId id="355" r:id="rId14"/>
    <p:sldId id="357" r:id="rId15"/>
    <p:sldId id="288" r:id="rId16"/>
    <p:sldId id="262" r:id="rId17"/>
    <p:sldId id="268" r:id="rId18"/>
    <p:sldId id="266" r:id="rId19"/>
    <p:sldId id="362" r:id="rId20"/>
    <p:sldId id="305" r:id="rId21"/>
    <p:sldId id="359" r:id="rId22"/>
    <p:sldId id="360" r:id="rId23"/>
    <p:sldId id="284" r:id="rId24"/>
    <p:sldId id="273" r:id="rId25"/>
    <p:sldId id="371" r:id="rId26"/>
    <p:sldId id="372" r:id="rId27"/>
    <p:sldId id="367" r:id="rId28"/>
    <p:sldId id="368" r:id="rId29"/>
    <p:sldId id="369" r:id="rId30"/>
    <p:sldId id="370" r:id="rId31"/>
    <p:sldId id="258" r:id="rId32"/>
    <p:sldId id="353" r:id="rId33"/>
    <p:sldId id="260" r:id="rId34"/>
    <p:sldId id="261" r:id="rId35"/>
    <p:sldId id="272" r:id="rId36"/>
    <p:sldId id="263" r:id="rId37"/>
    <p:sldId id="358" r:id="rId38"/>
    <p:sldId id="264" r:id="rId39"/>
    <p:sldId id="270" r:id="rId40"/>
    <p:sldId id="365" r:id="rId41"/>
    <p:sldId id="364" r:id="rId42"/>
    <p:sldId id="265" r:id="rId43"/>
    <p:sldId id="271" r:id="rId44"/>
    <p:sldId id="277" r:id="rId45"/>
    <p:sldId id="278" r:id="rId46"/>
    <p:sldId id="279" r:id="rId47"/>
    <p:sldId id="289"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 id="331" r:id="rId88"/>
    <p:sldId id="332" r:id="rId89"/>
    <p:sldId id="333" r:id="rId90"/>
    <p:sldId id="334" r:id="rId91"/>
    <p:sldId id="335" r:id="rId92"/>
    <p:sldId id="336" r:id="rId93"/>
    <p:sldId id="337" r:id="rId94"/>
    <p:sldId id="338" r:id="rId95"/>
    <p:sldId id="339" r:id="rId96"/>
    <p:sldId id="340" r:id="rId97"/>
    <p:sldId id="341" r:id="rId98"/>
    <p:sldId id="342" r:id="rId99"/>
    <p:sldId id="343" r:id="rId100"/>
    <p:sldId id="344" r:id="rId101"/>
    <p:sldId id="345" r:id="rId102"/>
    <p:sldId id="346" r:id="rId103"/>
    <p:sldId id="347" r:id="rId104"/>
    <p:sldId id="348" r:id="rId105"/>
    <p:sldId id="349" r:id="rId10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56" autoAdjust="0"/>
    <p:restoredTop sz="94660"/>
  </p:normalViewPr>
  <p:slideViewPr>
    <p:cSldViewPr snapToGrid="0">
      <p:cViewPr>
        <p:scale>
          <a:sx n="74" d="100"/>
          <a:sy n="74" d="100"/>
        </p:scale>
        <p:origin x="811" y="3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4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ru-RU"/>
              <a:t>Образец заголовка</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B864F29C-B11D-4E9E-A7BA-91EEA158DA76}" type="datetimeFigureOut">
              <a:rPr lang="ru-RU" smtClean="0"/>
              <a:t>12.04.2019</a:t>
            </a:fld>
            <a:endParaRPr lang="ru-RU"/>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ru-RU"/>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24D07B54-A2FD-415B-927D-C948E932A0F8}" type="slidenum">
              <a:rPr lang="ru-RU" smtClean="0"/>
              <a:t>‹#›</a:t>
            </a:fld>
            <a:endParaRPr lang="ru-RU"/>
          </a:p>
        </p:txBody>
      </p:sp>
    </p:spTree>
    <p:extLst>
      <p:ext uri="{BB962C8B-B14F-4D97-AF65-F5344CB8AC3E}">
        <p14:creationId xmlns:p14="http://schemas.microsoft.com/office/powerpoint/2010/main" val="180916079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864F29C-B11D-4E9E-A7BA-91EEA158DA76}" type="datetimeFigureOut">
              <a:rPr lang="ru-RU" smtClean="0"/>
              <a:t>12.04.2019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4D07B54-A2FD-415B-927D-C948E932A0F8}" type="slidenum">
              <a:rPr lang="ru-RU" smtClean="0"/>
              <a:t>‹#›</a:t>
            </a:fld>
            <a:endParaRPr lang="ru-RU"/>
          </a:p>
        </p:txBody>
      </p:sp>
    </p:spTree>
    <p:extLst>
      <p:ext uri="{BB962C8B-B14F-4D97-AF65-F5344CB8AC3E}">
        <p14:creationId xmlns:p14="http://schemas.microsoft.com/office/powerpoint/2010/main" val="3205120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864F29C-B11D-4E9E-A7BA-91EEA158DA76}" type="datetimeFigureOut">
              <a:rPr lang="ru-RU" smtClean="0"/>
              <a:t>12.04.2019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4D07B54-A2FD-415B-927D-C948E932A0F8}" type="slidenum">
              <a:rPr lang="ru-RU" smtClean="0"/>
              <a:t>‹#›</a:t>
            </a:fld>
            <a:endParaRPr lang="ru-RU"/>
          </a:p>
        </p:txBody>
      </p:sp>
    </p:spTree>
    <p:extLst>
      <p:ext uri="{BB962C8B-B14F-4D97-AF65-F5344CB8AC3E}">
        <p14:creationId xmlns:p14="http://schemas.microsoft.com/office/powerpoint/2010/main" val="2006803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864F29C-B11D-4E9E-A7BA-91EEA158DA76}" type="datetimeFigureOut">
              <a:rPr lang="ru-RU" smtClean="0"/>
              <a:t>12.04.2019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4D07B54-A2FD-415B-927D-C948E932A0F8}" type="slidenum">
              <a:rPr lang="ru-RU" smtClean="0"/>
              <a:t>‹#›</a:t>
            </a:fld>
            <a:endParaRPr lang="ru-RU"/>
          </a:p>
        </p:txBody>
      </p:sp>
    </p:spTree>
    <p:extLst>
      <p:ext uri="{BB962C8B-B14F-4D97-AF65-F5344CB8AC3E}">
        <p14:creationId xmlns:p14="http://schemas.microsoft.com/office/powerpoint/2010/main" val="1669301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ru-RU"/>
              <a:t>Образец заголовка</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B864F29C-B11D-4E9E-A7BA-91EEA158DA76}" type="datetimeFigureOut">
              <a:rPr lang="ru-RU" smtClean="0"/>
              <a:t>12.04.2019</a:t>
            </a:fld>
            <a:endParaRPr lang="ru-RU"/>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ru-RU"/>
          </a:p>
        </p:txBody>
      </p:sp>
      <p:sp>
        <p:nvSpPr>
          <p:cNvPr id="6" name="Slide Number Placeholder 5"/>
          <p:cNvSpPr>
            <a:spLocks noGrp="1"/>
          </p:cNvSpPr>
          <p:nvPr>
            <p:ph type="sldNum" sz="quarter" idx="12"/>
          </p:nvPr>
        </p:nvSpPr>
        <p:spPr>
          <a:xfrm>
            <a:off x="8604504" y="5211060"/>
            <a:ext cx="2112264" cy="228600"/>
          </a:xfrm>
        </p:spPr>
        <p:txBody>
          <a:bodyPr/>
          <a:lstStyle/>
          <a:p>
            <a:fld id="{24D07B54-A2FD-415B-927D-C948E932A0F8}" type="slidenum">
              <a:rPr lang="ru-RU" smtClean="0"/>
              <a:t>‹#›</a:t>
            </a:fld>
            <a:endParaRPr lang="ru-RU"/>
          </a:p>
        </p:txBody>
      </p:sp>
    </p:spTree>
    <p:extLst>
      <p:ext uri="{BB962C8B-B14F-4D97-AF65-F5344CB8AC3E}">
        <p14:creationId xmlns:p14="http://schemas.microsoft.com/office/powerpoint/2010/main" val="416575483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864F29C-B11D-4E9E-A7BA-91EEA158DA76}" type="datetimeFigureOut">
              <a:rPr lang="ru-RU" smtClean="0"/>
              <a:t>12.04.2019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4D07B54-A2FD-415B-927D-C948E932A0F8}" type="slidenum">
              <a:rPr lang="ru-RU" smtClean="0"/>
              <a:t>‹#›</a:t>
            </a:fld>
            <a:endParaRPr lang="ru-RU"/>
          </a:p>
        </p:txBody>
      </p:sp>
    </p:spTree>
    <p:extLst>
      <p:ext uri="{BB962C8B-B14F-4D97-AF65-F5344CB8AC3E}">
        <p14:creationId xmlns:p14="http://schemas.microsoft.com/office/powerpoint/2010/main" val="132271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864F29C-B11D-4E9E-A7BA-91EEA158DA76}" type="datetimeFigureOut">
              <a:rPr lang="ru-RU" smtClean="0"/>
              <a:t>12.04.2019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4D07B54-A2FD-415B-927D-C948E932A0F8}" type="slidenum">
              <a:rPr lang="ru-RU" smtClean="0"/>
              <a:t>‹#›</a:t>
            </a:fld>
            <a:endParaRPr lang="ru-RU"/>
          </a:p>
        </p:txBody>
      </p:sp>
    </p:spTree>
    <p:extLst>
      <p:ext uri="{BB962C8B-B14F-4D97-AF65-F5344CB8AC3E}">
        <p14:creationId xmlns:p14="http://schemas.microsoft.com/office/powerpoint/2010/main" val="456101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864F29C-B11D-4E9E-A7BA-91EEA158DA76}" type="datetimeFigureOut">
              <a:rPr lang="ru-RU" smtClean="0"/>
              <a:t>12.04.2019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4D07B54-A2FD-415B-927D-C948E932A0F8}" type="slidenum">
              <a:rPr lang="ru-RU" smtClean="0"/>
              <a:t>‹#›</a:t>
            </a:fld>
            <a:endParaRPr lang="ru-RU"/>
          </a:p>
        </p:txBody>
      </p:sp>
    </p:spTree>
    <p:extLst>
      <p:ext uri="{BB962C8B-B14F-4D97-AF65-F5344CB8AC3E}">
        <p14:creationId xmlns:p14="http://schemas.microsoft.com/office/powerpoint/2010/main" val="3963922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64F29C-B11D-4E9E-A7BA-91EEA158DA76}" type="datetimeFigureOut">
              <a:rPr lang="ru-RU" smtClean="0"/>
              <a:t>12.04.2019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4D07B54-A2FD-415B-927D-C948E932A0F8}" type="slidenum">
              <a:rPr lang="ru-RU" smtClean="0"/>
              <a:t>‹#›</a:t>
            </a:fld>
            <a:endParaRPr lang="ru-RU"/>
          </a:p>
        </p:txBody>
      </p:sp>
    </p:spTree>
    <p:extLst>
      <p:ext uri="{BB962C8B-B14F-4D97-AF65-F5344CB8AC3E}">
        <p14:creationId xmlns:p14="http://schemas.microsoft.com/office/powerpoint/2010/main" val="3704643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ru-RU"/>
              <a:t>Образец заголовка</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B864F29C-B11D-4E9E-A7BA-91EEA158DA76}" type="datetimeFigureOut">
              <a:rPr lang="ru-RU" smtClean="0"/>
              <a:t>12.04.2019</a:t>
            </a:fld>
            <a:endParaRPr lang="ru-RU"/>
          </a:p>
        </p:txBody>
      </p:sp>
      <p:sp>
        <p:nvSpPr>
          <p:cNvPr id="9" name="Footer Placeholder 8"/>
          <p:cNvSpPr>
            <a:spLocks noGrp="1"/>
          </p:cNvSpPr>
          <p:nvPr>
            <p:ph type="ftr" sz="quarter" idx="11"/>
          </p:nvPr>
        </p:nvSpPr>
        <p:spPr/>
        <p:txBody>
          <a:bodyPr/>
          <a:lstStyle>
            <a:lvl1pPr algn="r">
              <a:defRPr/>
            </a:lvl1pPr>
          </a:lstStyle>
          <a:p>
            <a:endParaRPr lang="ru-RU"/>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24D07B54-A2FD-415B-927D-C948E932A0F8}" type="slidenum">
              <a:rPr lang="ru-RU" smtClean="0"/>
              <a:t>‹#›</a:t>
            </a:fld>
            <a:endParaRPr lang="ru-RU"/>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68758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B864F29C-B11D-4E9E-A7BA-91EEA158DA76}" type="datetimeFigureOut">
              <a:rPr lang="ru-RU" smtClean="0"/>
              <a:t>12.04.2019</a:t>
            </a:fld>
            <a:endParaRPr lang="ru-RU"/>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ru-RU"/>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24D07B54-A2FD-415B-927D-C948E932A0F8}" type="slidenum">
              <a:rPr lang="ru-RU" smtClean="0"/>
              <a:t>‹#›</a:t>
            </a:fld>
            <a:endParaRPr lang="ru-RU"/>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2871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B864F29C-B11D-4E9E-A7BA-91EEA158DA76}" type="datetimeFigureOut">
              <a:rPr lang="ru-RU" smtClean="0"/>
              <a:t>12.04.2019</a:t>
            </a:fld>
            <a:endParaRPr lang="ru-RU"/>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ru-RU"/>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24D07B54-A2FD-415B-927D-C948E932A0F8}" type="slidenum">
              <a:rPr lang="ru-RU" smtClean="0"/>
              <a:t>‹#›</a:t>
            </a:fld>
            <a:endParaRPr lang="ru-RU"/>
          </a:p>
        </p:txBody>
      </p:sp>
    </p:spTree>
    <p:extLst>
      <p:ext uri="{BB962C8B-B14F-4D97-AF65-F5344CB8AC3E}">
        <p14:creationId xmlns:p14="http://schemas.microsoft.com/office/powerpoint/2010/main" val="1329793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79.emf"/></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17.wmf"/></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80.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6.png"/><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7.wm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2.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3.emf"/></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3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5.emf"/></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hyperlink" Target="https://publications.hse.ru/view/219728222" TargetMode="External"/><Relationship Id="rId2" Type="http://schemas.openxmlformats.org/officeDocument/2006/relationships/hyperlink" Target="https://publications.hse.ru/view/21972835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2.jpeg"/></Relationships>
</file>

<file path=ppt/slides/_rels/slide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8.gif"/><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e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5.emf"/><Relationship Id="rId5" Type="http://schemas.openxmlformats.org/officeDocument/2006/relationships/oleObject" Target="../embeddings/oleObject9.bin"/><Relationship Id="rId4" Type="http://schemas.openxmlformats.org/officeDocument/2006/relationships/image" Target="../media/image41.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5.emf"/></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44.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45.wm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sz="5400" dirty="0"/>
              <a:t>REFLEXIVE MODELS AND EPISTEMIC APPROACH IN SOCIAL MEDIA MARKETING</a:t>
            </a:r>
            <a:br>
              <a:rPr lang="ru-RU" sz="5400" dirty="0"/>
            </a:br>
            <a:endParaRPr lang="ru-RU" sz="5400" dirty="0"/>
          </a:p>
        </p:txBody>
      </p:sp>
      <p:sp>
        <p:nvSpPr>
          <p:cNvPr id="3" name="Подзаголовок 2"/>
          <p:cNvSpPr>
            <a:spLocks noGrp="1"/>
          </p:cNvSpPr>
          <p:nvPr>
            <p:ph type="subTitle" idx="1"/>
          </p:nvPr>
        </p:nvSpPr>
        <p:spPr>
          <a:xfrm>
            <a:off x="1562100" y="4682062"/>
            <a:ext cx="9070848" cy="677338"/>
          </a:xfrm>
        </p:spPr>
        <p:txBody>
          <a:bodyPr>
            <a:normAutofit fontScale="77500" lnSpcReduction="20000"/>
          </a:bodyPr>
          <a:lstStyle/>
          <a:p>
            <a:r>
              <a:rPr lang="nl-NL" sz="2100" dirty="0"/>
              <a:t>Denis Fedyanin</a:t>
            </a:r>
          </a:p>
          <a:p>
            <a:r>
              <a:rPr lang="nl-NL" dirty="0"/>
              <a:t>IEEE member, Laboratory of Active Systems (V.A.Trapeznikov Institute of Control Sciences), </a:t>
            </a:r>
          </a:p>
          <a:p>
            <a:r>
              <a:rPr lang="nl-NL" dirty="0"/>
              <a:t>International Laboratory of Language, Logic and Formal Phylosophy (Higher School of Economics)</a:t>
            </a:r>
            <a:endParaRPr lang="ru-RU" dirty="0"/>
          </a:p>
        </p:txBody>
      </p:sp>
    </p:spTree>
    <p:extLst>
      <p:ext uri="{BB962C8B-B14F-4D97-AF65-F5344CB8AC3E}">
        <p14:creationId xmlns:p14="http://schemas.microsoft.com/office/powerpoint/2010/main" val="4284277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flipV="1">
            <a:off x="893720" y="1515532"/>
            <a:ext cx="16928346" cy="5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1834339" y="612477"/>
          <a:ext cx="7454543" cy="5624306"/>
        </p:xfrm>
        <a:graphic>
          <a:graphicData uri="http://schemas.openxmlformats.org/presentationml/2006/ole">
            <mc:AlternateContent xmlns:mc="http://schemas.openxmlformats.org/markup-compatibility/2006">
              <mc:Choice xmlns:v="urn:schemas-microsoft-com:vml" Requires="v">
                <p:oleObj spid="_x0000_s26633" name="Picture" r:id="rId3" imgW="4871995" imgH="3681898" progId="Word.Picture.8">
                  <p:embed/>
                </p:oleObj>
              </mc:Choice>
              <mc:Fallback>
                <p:oleObj name="Picture" r:id="rId3" imgW="4871995" imgH="3681898" progId="Word.Picture.8">
                  <p:embed/>
                  <p:pic>
                    <p:nvPicPr>
                      <p:cNvPr id="5" name="Объект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4339" y="612477"/>
                        <a:ext cx="7454543" cy="5624306"/>
                      </a:xfrm>
                      <a:prstGeom prst="rect">
                        <a:avLst/>
                      </a:prstGeom>
                      <a:noFill/>
                    </p:spPr>
                  </p:pic>
                </p:oleObj>
              </mc:Fallback>
            </mc:AlternateContent>
          </a:graphicData>
        </a:graphic>
      </p:graphicFrame>
    </p:spTree>
    <p:extLst>
      <p:ext uri="{BB962C8B-B14F-4D97-AF65-F5344CB8AC3E}">
        <p14:creationId xmlns:p14="http://schemas.microsoft.com/office/powerpoint/2010/main" val="36204851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Question section</a:t>
            </a:r>
            <a:endParaRPr lang="ru-RU" dirty="0"/>
          </a:p>
        </p:txBody>
      </p:sp>
      <p:sp>
        <p:nvSpPr>
          <p:cNvPr id="3" name="Объект 2"/>
          <p:cNvSpPr>
            <a:spLocks noGrp="1"/>
          </p:cNvSpPr>
          <p:nvPr>
            <p:ph idx="1"/>
          </p:nvPr>
        </p:nvSpPr>
        <p:spPr/>
        <p:txBody>
          <a:bodyPr/>
          <a:lstStyle/>
          <a:p>
            <a:endParaRPr lang="ru-RU" dirty="0"/>
          </a:p>
        </p:txBody>
      </p:sp>
    </p:spTree>
    <p:extLst>
      <p:ext uri="{BB962C8B-B14F-4D97-AF65-F5344CB8AC3E}">
        <p14:creationId xmlns:p14="http://schemas.microsoft.com/office/powerpoint/2010/main" val="18807673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normAutofit/>
          </a:bodyPr>
          <a:lstStyle/>
          <a:p>
            <a:pPr marL="0" indent="0" algn="ctr">
              <a:buNone/>
            </a:pPr>
            <a:r>
              <a:rPr lang="en-US" sz="6600" dirty="0"/>
              <a:t>Thank you!</a:t>
            </a:r>
            <a:endParaRPr lang="ru-RU" sz="6600" dirty="0"/>
          </a:p>
        </p:txBody>
      </p:sp>
    </p:spTree>
    <p:extLst>
      <p:ext uri="{BB962C8B-B14F-4D97-AF65-F5344CB8AC3E}">
        <p14:creationId xmlns:p14="http://schemas.microsoft.com/office/powerpoint/2010/main" val="25568503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FB61D5-D6A8-4CD6-975E-917747651339}"/>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AB26C7E9-0D8C-4BD1-A5AC-7F05672DEE42}"/>
              </a:ext>
            </a:extLst>
          </p:cNvPr>
          <p:cNvSpPr>
            <a:spLocks noGrp="1"/>
          </p:cNvSpPr>
          <p:nvPr>
            <p:ph idx="1"/>
          </p:nvPr>
        </p:nvSpPr>
        <p:spPr/>
        <p:txBody>
          <a:bodyPr/>
          <a:lstStyle/>
          <a:p>
            <a:endParaRPr lang="ru-RU"/>
          </a:p>
        </p:txBody>
      </p:sp>
    </p:spTree>
    <p:extLst>
      <p:ext uri="{BB962C8B-B14F-4D97-AF65-F5344CB8AC3E}">
        <p14:creationId xmlns:p14="http://schemas.microsoft.com/office/powerpoint/2010/main" val="17509829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4D412EB-CF83-47ED-A738-74761971C14C}"/>
              </a:ext>
            </a:extLst>
          </p:cNvPr>
          <p:cNvSpPr>
            <a:spLocks noChangeArrowheads="1"/>
          </p:cNvSpPr>
          <p:nvPr/>
        </p:nvSpPr>
        <p:spPr bwMode="auto">
          <a:xfrm>
            <a:off x="1040859" y="1264594"/>
            <a:ext cx="20766096" cy="100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5" name="Объект 4">
            <a:extLst>
              <a:ext uri="{FF2B5EF4-FFF2-40B4-BE49-F238E27FC236}">
                <a16:creationId xmlns:a16="http://schemas.microsoft.com/office/drawing/2014/main" id="{A8461793-0EE2-4E7A-B7D1-A9D6141601A9}"/>
              </a:ext>
            </a:extLst>
          </p:cNvPr>
          <p:cNvGraphicFramePr>
            <a:graphicFrameLocks noChangeAspect="1"/>
          </p:cNvGraphicFramePr>
          <p:nvPr>
            <p:extLst/>
          </p:nvPr>
        </p:nvGraphicFramePr>
        <p:xfrm>
          <a:off x="1040859" y="1721795"/>
          <a:ext cx="8419184" cy="3414409"/>
        </p:xfrm>
        <a:graphic>
          <a:graphicData uri="http://schemas.openxmlformats.org/presentationml/2006/ole">
            <mc:AlternateContent xmlns:mc="http://schemas.openxmlformats.org/markup-compatibility/2006">
              <mc:Choice xmlns:v="urn:schemas-microsoft-com:vml" Requires="v">
                <p:oleObj spid="_x0000_s17422" name="Picture" r:id="rId3" imgW="4998936" imgH="2029379" progId="Word.Picture.8">
                  <p:embed/>
                </p:oleObj>
              </mc:Choice>
              <mc:Fallback>
                <p:oleObj name="Picture" r:id="rId3" imgW="4998936" imgH="2029379"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859" y="1721795"/>
                        <a:ext cx="8419184" cy="3414409"/>
                      </a:xfrm>
                      <a:prstGeom prst="rect">
                        <a:avLst/>
                      </a:prstGeom>
                      <a:noFill/>
                    </p:spPr>
                  </p:pic>
                </p:oleObj>
              </mc:Fallback>
            </mc:AlternateContent>
          </a:graphicData>
        </a:graphic>
      </p:graphicFrame>
    </p:spTree>
    <p:extLst>
      <p:ext uri="{BB962C8B-B14F-4D97-AF65-F5344CB8AC3E}">
        <p14:creationId xmlns:p14="http://schemas.microsoft.com/office/powerpoint/2010/main" val="2301881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nvPr>
        </p:nvGraphicFramePr>
        <p:xfrm>
          <a:off x="3835401" y="1022880"/>
          <a:ext cx="3115732" cy="4159502"/>
        </p:xfrm>
        <a:graphic>
          <a:graphicData uri="http://schemas.openxmlformats.org/presentationml/2006/ole">
            <mc:AlternateContent xmlns:mc="http://schemas.openxmlformats.org/markup-compatibility/2006">
              <mc:Choice xmlns:v="urn:schemas-microsoft-com:vml" Requires="v">
                <p:oleObj spid="_x0000_s18446" name="Picture" r:id="rId3" imgW="1900428" imgH="2545080" progId="Word.Picture.8">
                  <p:embed/>
                </p:oleObj>
              </mc:Choice>
              <mc:Fallback>
                <p:oleObj name="Picture" r:id="rId3" imgW="1900428" imgH="254508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5401" y="1022880"/>
                        <a:ext cx="3115732" cy="4159502"/>
                      </a:xfrm>
                      <a:prstGeom prst="rect">
                        <a:avLst/>
                      </a:prstGeom>
                      <a:noFill/>
                    </p:spPr>
                  </p:pic>
                </p:oleObj>
              </mc:Fallback>
            </mc:AlternateContent>
          </a:graphicData>
        </a:graphic>
      </p:graphicFrame>
    </p:spTree>
    <p:extLst>
      <p:ext uri="{BB962C8B-B14F-4D97-AF65-F5344CB8AC3E}">
        <p14:creationId xmlns:p14="http://schemas.microsoft.com/office/powerpoint/2010/main" val="9666850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67734" y="0"/>
          <a:ext cx="10780285" cy="6654800"/>
        </p:xfrm>
        <a:graphic>
          <a:graphicData uri="http://schemas.openxmlformats.org/presentationml/2006/ole">
            <mc:AlternateContent xmlns:mc="http://schemas.openxmlformats.org/markup-compatibility/2006">
              <mc:Choice xmlns:v="urn:schemas-microsoft-com:vml" Requires="v">
                <p:oleObj spid="_x0000_s19470" name="Picture" r:id="rId3" imgW="9769299" imgH="5996255" progId="Word.Picture.8">
                  <p:embed/>
                </p:oleObj>
              </mc:Choice>
              <mc:Fallback>
                <p:oleObj name="Picture" r:id="rId3" imgW="9769299" imgH="5996255"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34" y="0"/>
                        <a:ext cx="10780285" cy="6654800"/>
                      </a:xfrm>
                      <a:prstGeom prst="rect">
                        <a:avLst/>
                      </a:prstGeom>
                      <a:noFill/>
                    </p:spPr>
                  </p:pic>
                </p:oleObj>
              </mc:Fallback>
            </mc:AlternateContent>
          </a:graphicData>
        </a:graphic>
      </p:graphicFrame>
    </p:spTree>
    <p:extLst>
      <p:ext uri="{BB962C8B-B14F-4D97-AF65-F5344CB8AC3E}">
        <p14:creationId xmlns:p14="http://schemas.microsoft.com/office/powerpoint/2010/main" val="3749586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62A32B69-90D5-43D3-9C9E-F5551FE03E91}"/>
              </a:ext>
            </a:extLst>
          </p:cNvPr>
          <p:cNvGraphicFramePr>
            <a:graphicFrameLocks noChangeAspect="1"/>
          </p:cNvGraphicFramePr>
          <p:nvPr>
            <p:extLst>
              <p:ext uri="{D42A27DB-BD31-4B8C-83A1-F6EECF244321}">
                <p14:modId xmlns:p14="http://schemas.microsoft.com/office/powerpoint/2010/main" val="1703037910"/>
              </p:ext>
            </p:extLst>
          </p:nvPr>
        </p:nvGraphicFramePr>
        <p:xfrm>
          <a:off x="3360264" y="347988"/>
          <a:ext cx="8388894" cy="6162024"/>
        </p:xfrm>
        <a:graphic>
          <a:graphicData uri="http://schemas.openxmlformats.org/presentationml/2006/ole">
            <mc:AlternateContent xmlns:mc="http://schemas.openxmlformats.org/markup-compatibility/2006">
              <mc:Choice xmlns:v="urn:schemas-microsoft-com:vml" Requires="v">
                <p:oleObj spid="_x0000_s30727" name="Picture" r:id="rId3" imgW="8363305" imgH="6137576" progId="Word.Picture.8">
                  <p:embed/>
                </p:oleObj>
              </mc:Choice>
              <mc:Fallback>
                <p:oleObj name="Picture" r:id="rId3" imgW="8363305" imgH="6137576" progId="Word.Picture.8">
                  <p:embed/>
                  <p:pic>
                    <p:nvPicPr>
                      <p:cNvPr id="12" name="Объект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264" y="347988"/>
                        <a:ext cx="8388894" cy="6162024"/>
                      </a:xfrm>
                      <a:prstGeom prst="rect">
                        <a:avLst/>
                      </a:prstGeom>
                      <a:noFill/>
                    </p:spPr>
                  </p:pic>
                </p:oleObj>
              </mc:Fallback>
            </mc:AlternateContent>
          </a:graphicData>
        </a:graphic>
      </p:graphicFrame>
      <p:pic>
        <p:nvPicPr>
          <p:cNvPr id="5" name="Picture 2" descr="https://is3-ssl.mzstatic.com/image/thumb/Music118/v4/95/3a/65/953a6550-375e-183f-9043-01fd6da5804a/43181.jpg/600x600bf.png">
            <a:extLst>
              <a:ext uri="{FF2B5EF4-FFF2-40B4-BE49-F238E27FC236}">
                <a16:creationId xmlns:a16="http://schemas.microsoft.com/office/drawing/2014/main" id="{20260F2D-D53F-4307-A426-261E11DF14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958" y="1671294"/>
            <a:ext cx="3129306" cy="3129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889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Epistemic and reflexive models</a:t>
            </a:r>
            <a:endParaRPr lang="ru-RU" dirty="0"/>
          </a:p>
        </p:txBody>
      </p:sp>
      <p:sp>
        <p:nvSpPr>
          <p:cNvPr id="3" name="Объект 2"/>
          <p:cNvSpPr>
            <a:spLocks noGrp="1"/>
          </p:cNvSpPr>
          <p:nvPr>
            <p:ph idx="1"/>
          </p:nvPr>
        </p:nvSpPr>
        <p:spPr/>
        <p:txBody>
          <a:bodyPr>
            <a:normAutofit/>
          </a:bodyPr>
          <a:lstStyle/>
          <a:p>
            <a:pPr marL="0" indent="0" algn="just">
              <a:buNone/>
            </a:pPr>
            <a:r>
              <a:rPr lang="en-US" sz="2400" dirty="0"/>
              <a:t>	We focus on reflexive and epistemic features. The most simple and direct way is to think about it as a special graph based math tool to handle linguistic and philosophical features as “What do I know about what Alice knows what Bob knows what I knows about … Alice knows”.  Similar idea could be described in humanities way not technical if we consider </a:t>
            </a:r>
            <a:r>
              <a:rPr lang="en-US" sz="2400" dirty="0" err="1"/>
              <a:t>sych</a:t>
            </a:r>
            <a:r>
              <a:rPr lang="en-US" sz="2400" dirty="0"/>
              <a:t> structure “What do I feel about what Alice feels what Bob feels what I feel about … Alice feel about this”. </a:t>
            </a:r>
            <a:endParaRPr lang="ru-RU" sz="2400" dirty="0"/>
          </a:p>
        </p:txBody>
      </p:sp>
    </p:spTree>
    <p:extLst>
      <p:ext uri="{BB962C8B-B14F-4D97-AF65-F5344CB8AC3E}">
        <p14:creationId xmlns:p14="http://schemas.microsoft.com/office/powerpoint/2010/main" val="377156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8B7678-53E8-4AEB-974D-699C61469C48}"/>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FFB7071F-0790-4FD3-9B99-7F775F3EA4DB}"/>
              </a:ext>
            </a:extLst>
          </p:cNvPr>
          <p:cNvSpPr>
            <a:spLocks noGrp="1"/>
          </p:cNvSpPr>
          <p:nvPr>
            <p:ph idx="1"/>
          </p:nvPr>
        </p:nvSpPr>
        <p:spPr/>
        <p:txBody>
          <a:bodyPr>
            <a:normAutofit/>
          </a:bodyPr>
          <a:lstStyle/>
          <a:p>
            <a:pPr marL="0" indent="0" algn="just">
              <a:buNone/>
            </a:pPr>
            <a:r>
              <a:rPr lang="en-US" sz="2400" dirty="0"/>
              <a:t>A key factor in reflexive games consists in agents’ awareness (hierarchy of beliefs). Hence, its formal description involves the notion of an </a:t>
            </a:r>
            <a:r>
              <a:rPr lang="en-US" sz="2400" i="1" dirty="0"/>
              <a:t>awareness structure</a:t>
            </a:r>
            <a:r>
              <a:rPr lang="en-US" sz="2400" dirty="0"/>
              <a:t> –a (generally, infinite) tree whose nodes correspond to information (beliefs) of agents about essential parameters, beliefs of other agents, etc. An example of such hierarchy can be found below.</a:t>
            </a:r>
            <a:endParaRPr lang="ru-RU" sz="2400" dirty="0"/>
          </a:p>
          <a:p>
            <a:pPr marL="0" indent="0" algn="just">
              <a:buNone/>
            </a:pPr>
            <a:r>
              <a:rPr lang="en-US" sz="2400" dirty="0"/>
              <a:t>The concept of an awareness structure enables giving a formal definition to certain intuitively apprehensible notions such as adequate awareness of agent 1 about agent 2, mutual awareness, identical awareness, etc.</a:t>
            </a:r>
            <a:endParaRPr lang="ru-RU" sz="2400" dirty="0"/>
          </a:p>
          <a:p>
            <a:endParaRPr lang="ru-RU" sz="2400" dirty="0"/>
          </a:p>
        </p:txBody>
      </p:sp>
    </p:spTree>
    <p:extLst>
      <p:ext uri="{BB962C8B-B14F-4D97-AF65-F5344CB8AC3E}">
        <p14:creationId xmlns:p14="http://schemas.microsoft.com/office/powerpoint/2010/main" val="831411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6A6DD0-15CA-4330-BDB9-BDCBABE59AF0}"/>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F43ED5C3-D00F-4ED2-847E-D4D8F18CC32B}"/>
              </a:ext>
            </a:extLst>
          </p:cNvPr>
          <p:cNvSpPr>
            <a:spLocks noGrp="1"/>
          </p:cNvSpPr>
          <p:nvPr>
            <p:ph idx="1"/>
          </p:nvPr>
        </p:nvSpPr>
        <p:spPr/>
        <p:txBody>
          <a:bodyPr>
            <a:normAutofit/>
          </a:bodyPr>
          <a:lstStyle/>
          <a:p>
            <a:pPr marL="0" indent="0" algn="just">
              <a:buNone/>
            </a:pPr>
            <a:r>
              <a:rPr lang="en-US" sz="2400" dirty="0"/>
              <a:t>The notion of a </a:t>
            </a:r>
            <a:r>
              <a:rPr lang="en-US" sz="2400" b="1" i="1" dirty="0"/>
              <a:t>phantom agent</a:t>
            </a:r>
            <a:r>
              <a:rPr lang="en-US" sz="2400" b="1" dirty="0"/>
              <a:t> </a:t>
            </a:r>
            <a:r>
              <a:rPr lang="en-US" sz="2400" dirty="0"/>
              <a:t>is a key to reflexive games analysis in this book. Let us discuss it at the qualitative level.</a:t>
            </a:r>
          </a:p>
          <a:p>
            <a:pPr marL="0" indent="0" algn="just">
              <a:buNone/>
            </a:pPr>
            <a:r>
              <a:rPr lang="en-US" sz="2400" dirty="0"/>
              <a:t>Suppose that two agents, namely, </a:t>
            </a:r>
            <a:r>
              <a:rPr lang="en-US" sz="2400" i="1" dirty="0"/>
              <a:t>A</a:t>
            </a:r>
            <a:r>
              <a:rPr lang="en-US" sz="2400" dirty="0"/>
              <a:t> and </a:t>
            </a:r>
            <a:r>
              <a:rPr lang="en-US" sz="2400" i="1" dirty="0"/>
              <a:t>B</a:t>
            </a:r>
            <a:r>
              <a:rPr lang="en-US" sz="2400" dirty="0"/>
              <a:t>, interact in a certain situation. Of course, each agent possesses an image of the other; agent </a:t>
            </a:r>
            <a:r>
              <a:rPr lang="en-US" sz="2400" i="1" dirty="0"/>
              <a:t>A</a:t>
            </a:r>
            <a:r>
              <a:rPr lang="en-US" sz="2400" dirty="0"/>
              <a:t> has an image of agent </a:t>
            </a:r>
            <a:r>
              <a:rPr lang="en-US" sz="2400" i="1" dirty="0"/>
              <a:t>B</a:t>
            </a:r>
            <a:r>
              <a:rPr lang="en-US" sz="2400" dirty="0"/>
              <a:t> (denoted by </a:t>
            </a:r>
            <a:r>
              <a:rPr lang="en-US" sz="2400" i="1" dirty="0"/>
              <a:t>AB</a:t>
            </a:r>
            <a:r>
              <a:rPr lang="en-US" sz="2400" dirty="0"/>
              <a:t>), while agent </a:t>
            </a:r>
            <a:r>
              <a:rPr lang="en-US" sz="2400" i="1" dirty="0"/>
              <a:t>B</a:t>
            </a:r>
            <a:r>
              <a:rPr lang="en-US" sz="2400" dirty="0"/>
              <a:t> has an image of agent </a:t>
            </a:r>
            <a:r>
              <a:rPr lang="en-US" sz="2400" i="1" dirty="0"/>
              <a:t>A</a:t>
            </a:r>
            <a:r>
              <a:rPr lang="en-US" sz="2400" dirty="0"/>
              <a:t> (denoted by </a:t>
            </a:r>
            <a:r>
              <a:rPr lang="en-US" sz="2400" i="1" dirty="0"/>
              <a:t>BA</a:t>
            </a:r>
            <a:r>
              <a:rPr lang="en-US" sz="2400" dirty="0"/>
              <a:t>). These images coincide with or differ from the reality. For instance, agent </a:t>
            </a:r>
            <a:r>
              <a:rPr lang="en-US" sz="2400" i="1" dirty="0"/>
              <a:t>A</a:t>
            </a:r>
            <a:r>
              <a:rPr lang="en-US" sz="2400" dirty="0"/>
              <a:t> may possess an adequate belief of agent </a:t>
            </a:r>
            <a:r>
              <a:rPr lang="en-US" sz="2400" i="1" dirty="0"/>
              <a:t>B</a:t>
            </a:r>
            <a:r>
              <a:rPr lang="en-US" sz="2400" dirty="0"/>
              <a:t> (the identity </a:t>
            </a:r>
            <a:r>
              <a:rPr lang="en-US" sz="2400" i="1" dirty="0"/>
              <a:t>AB</a:t>
            </a:r>
            <a:r>
              <a:rPr lang="en-US" sz="2400" dirty="0"/>
              <a:t> = </a:t>
            </a:r>
            <a:r>
              <a:rPr lang="en-US" sz="2400" i="1" dirty="0"/>
              <a:t>B</a:t>
            </a:r>
            <a:r>
              <a:rPr lang="en-US" sz="2400" dirty="0"/>
              <a:t> holds true) or may not.</a:t>
            </a:r>
            <a:endParaRPr lang="ru-RU" sz="2400" dirty="0"/>
          </a:p>
          <a:p>
            <a:endParaRPr lang="ru-RU" sz="2400" dirty="0"/>
          </a:p>
        </p:txBody>
      </p:sp>
    </p:spTree>
    <p:extLst>
      <p:ext uri="{BB962C8B-B14F-4D97-AF65-F5344CB8AC3E}">
        <p14:creationId xmlns:p14="http://schemas.microsoft.com/office/powerpoint/2010/main" val="3659677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2601848247"/>
              </p:ext>
            </p:extLst>
          </p:nvPr>
        </p:nvGraphicFramePr>
        <p:xfrm>
          <a:off x="3920880" y="629225"/>
          <a:ext cx="4194419" cy="5599549"/>
        </p:xfrm>
        <a:graphic>
          <a:graphicData uri="http://schemas.openxmlformats.org/presentationml/2006/ole">
            <mc:AlternateContent xmlns:mc="http://schemas.openxmlformats.org/markup-compatibility/2006">
              <mc:Choice xmlns:v="urn:schemas-microsoft-com:vml" Requires="v">
                <p:oleObj spid="_x0000_s11279" name="Picture" r:id="rId3" imgW="1900428" imgH="2545080" progId="Word.Picture.8">
                  <p:embed/>
                </p:oleObj>
              </mc:Choice>
              <mc:Fallback>
                <p:oleObj name="Picture" r:id="rId3" imgW="1900428" imgH="254508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0880" y="629225"/>
                        <a:ext cx="4194419" cy="5599549"/>
                      </a:xfrm>
                      <a:prstGeom prst="rect">
                        <a:avLst/>
                      </a:prstGeom>
                      <a:noFill/>
                    </p:spPr>
                  </p:pic>
                </p:oleObj>
              </mc:Fallback>
            </mc:AlternateContent>
          </a:graphicData>
        </a:graphic>
      </p:graphicFrame>
    </p:spTree>
    <p:extLst>
      <p:ext uri="{BB962C8B-B14F-4D97-AF65-F5344CB8AC3E}">
        <p14:creationId xmlns:p14="http://schemas.microsoft.com/office/powerpoint/2010/main" val="3956731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p:cNvPicPr>
          <p:nvPr>
            <p:ph idx="1"/>
          </p:nvPr>
        </p:nvPicPr>
        <p:blipFill>
          <a:blip r:embed="rId2"/>
          <a:stretch>
            <a:fillRect/>
          </a:stretch>
        </p:blipFill>
        <p:spPr>
          <a:xfrm>
            <a:off x="5387975" y="336867"/>
            <a:ext cx="6318248" cy="2914333"/>
          </a:xfrm>
          <a:prstGeom prst="rect">
            <a:avLst/>
          </a:prstGeom>
        </p:spPr>
      </p:pic>
      <p:sp>
        <p:nvSpPr>
          <p:cNvPr id="2" name="Заголовок 1"/>
          <p:cNvSpPr>
            <a:spLocks noGrp="1"/>
          </p:cNvSpPr>
          <p:nvPr>
            <p:ph type="title"/>
          </p:nvPr>
        </p:nvSpPr>
        <p:spPr/>
        <p:txBody>
          <a:bodyPr/>
          <a:lstStyle/>
          <a:p>
            <a:endParaRPr lang="ru-RU"/>
          </a:p>
        </p:txBody>
      </p:sp>
      <p:pic>
        <p:nvPicPr>
          <p:cNvPr id="4" name="Рисунок 3"/>
          <p:cNvPicPr/>
          <p:nvPr/>
        </p:nvPicPr>
        <p:blipFill>
          <a:blip r:embed="rId3"/>
          <a:stretch>
            <a:fillRect/>
          </a:stretch>
        </p:blipFill>
        <p:spPr>
          <a:xfrm>
            <a:off x="618064" y="336867"/>
            <a:ext cx="4868336" cy="2914333"/>
          </a:xfrm>
          <a:prstGeom prst="rect">
            <a:avLst/>
          </a:prstGeom>
        </p:spPr>
      </p:pic>
      <p:pic>
        <p:nvPicPr>
          <p:cNvPr id="6" name="Рисунок 5"/>
          <p:cNvPicPr/>
          <p:nvPr/>
        </p:nvPicPr>
        <p:blipFill>
          <a:blip r:embed="rId4"/>
          <a:stretch>
            <a:fillRect/>
          </a:stretch>
        </p:blipFill>
        <p:spPr>
          <a:xfrm>
            <a:off x="3153830" y="3321529"/>
            <a:ext cx="5477935" cy="3149600"/>
          </a:xfrm>
          <a:prstGeom prst="rect">
            <a:avLst/>
          </a:prstGeom>
        </p:spPr>
      </p:pic>
    </p:spTree>
    <p:extLst>
      <p:ext uri="{BB962C8B-B14F-4D97-AF65-F5344CB8AC3E}">
        <p14:creationId xmlns:p14="http://schemas.microsoft.com/office/powerpoint/2010/main" val="3867211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63681" y="384464"/>
            <a:ext cx="7180119" cy="6109854"/>
          </a:xfrm>
        </p:spPr>
        <p:txBody>
          <a:bodyPr>
            <a:noAutofit/>
          </a:bodyPr>
          <a:lstStyle/>
          <a:p>
            <a:pPr algn="just"/>
            <a:r>
              <a:rPr lang="en-US" sz="2800" dirty="0"/>
              <a:t>Term “epistemic” is very widely used – one can find many publications. In this paper, we will only focus on models that are based on </a:t>
            </a:r>
            <a:r>
              <a:rPr lang="en-US" sz="2800" dirty="0" err="1"/>
              <a:t>Kripke</a:t>
            </a:r>
            <a:r>
              <a:rPr lang="en-US" sz="2800" dirty="0"/>
              <a:t> model and logic e.g. dynamic epistemic logic, public announcement logic etc.  </a:t>
            </a:r>
            <a:endParaRPr lang="ru-RU" sz="2800" dirty="0"/>
          </a:p>
          <a:p>
            <a:pPr algn="just"/>
            <a:r>
              <a:rPr lang="en-US" sz="2800" dirty="0"/>
              <a:t>In our work, we use the terms possible worlds and logical statements as synonyms in the way proposed by </a:t>
            </a:r>
            <a:r>
              <a:rPr lang="en-US" sz="2800" dirty="0" err="1"/>
              <a:t>Aumann</a:t>
            </a:r>
            <a:r>
              <a:rPr lang="en-US" sz="2800" dirty="0"/>
              <a:t>– the world is possible if this logical statement is true in this world. </a:t>
            </a:r>
            <a:endParaRPr lang="ru-RU" sz="2800" dirty="0"/>
          </a:p>
          <a:p>
            <a:pPr algn="just"/>
            <a:endParaRPr lang="ru-RU" sz="2800" dirty="0"/>
          </a:p>
        </p:txBody>
      </p:sp>
    </p:spTree>
    <p:extLst>
      <p:ext uri="{BB962C8B-B14F-4D97-AF65-F5344CB8AC3E}">
        <p14:creationId xmlns:p14="http://schemas.microsoft.com/office/powerpoint/2010/main" val="2493529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graphicFrame>
        <p:nvGraphicFramePr>
          <p:cNvPr id="4" name="Объект 8"/>
          <p:cNvGraphicFramePr>
            <a:graphicFrameLocks/>
          </p:cNvGraphicFramePr>
          <p:nvPr>
            <p:extLst>
              <p:ext uri="{D42A27DB-BD31-4B8C-83A1-F6EECF244321}">
                <p14:modId xmlns:p14="http://schemas.microsoft.com/office/powerpoint/2010/main" val="4233509436"/>
              </p:ext>
            </p:extLst>
          </p:nvPr>
        </p:nvGraphicFramePr>
        <p:xfrm>
          <a:off x="1253065" y="2091268"/>
          <a:ext cx="9626601" cy="3979332"/>
        </p:xfrm>
        <a:graphic>
          <a:graphicData uri="http://schemas.openxmlformats.org/drawingml/2006/table">
            <a:tbl>
              <a:tblPr>
                <a:tableStyleId>{35758FB7-9AC5-4552-8A53-C91805E547FA}</a:tableStyleId>
              </a:tblPr>
              <a:tblGrid>
                <a:gridCol w="3000885">
                  <a:extLst>
                    <a:ext uri="{9D8B030D-6E8A-4147-A177-3AD203B41FA5}">
                      <a16:colId xmlns:a16="http://schemas.microsoft.com/office/drawing/2014/main" val="20000"/>
                    </a:ext>
                  </a:extLst>
                </a:gridCol>
                <a:gridCol w="3264491">
                  <a:extLst>
                    <a:ext uri="{9D8B030D-6E8A-4147-A177-3AD203B41FA5}">
                      <a16:colId xmlns:a16="http://schemas.microsoft.com/office/drawing/2014/main" val="20001"/>
                    </a:ext>
                  </a:extLst>
                </a:gridCol>
                <a:gridCol w="3361225">
                  <a:extLst>
                    <a:ext uri="{9D8B030D-6E8A-4147-A177-3AD203B41FA5}">
                      <a16:colId xmlns:a16="http://schemas.microsoft.com/office/drawing/2014/main" val="20002"/>
                    </a:ext>
                  </a:extLst>
                </a:gridCol>
              </a:tblGrid>
              <a:tr h="1326444">
                <a:tc>
                  <a:txBody>
                    <a:bodyPr/>
                    <a:lstStyle/>
                    <a:p>
                      <a:pPr algn="r">
                        <a:lnSpc>
                          <a:spcPct val="107000"/>
                        </a:lnSpc>
                        <a:spcAft>
                          <a:spcPts val="0"/>
                        </a:spcAft>
                      </a:pPr>
                      <a:r>
                        <a:rPr lang="ru-RU" sz="2400" dirty="0" err="1">
                          <a:effectLst/>
                        </a:rPr>
                        <a:t>Others</a:t>
                      </a:r>
                      <a:endParaRPr lang="ru-RU" sz="2400" dirty="0">
                        <a:effectLst/>
                      </a:endParaRPr>
                    </a:p>
                    <a:p>
                      <a:pPr algn="l">
                        <a:lnSpc>
                          <a:spcPct val="107000"/>
                        </a:lnSpc>
                        <a:spcAft>
                          <a:spcPts val="0"/>
                        </a:spcAft>
                      </a:pPr>
                      <a:r>
                        <a:rPr lang="en-US" sz="2400" dirty="0">
                          <a:effectLst/>
                        </a:rPr>
                        <a:t>I</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400" dirty="0">
                          <a:effectLst/>
                        </a:rPr>
                        <a:t>What others know about myself</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400" dirty="0">
                          <a:effectLst/>
                        </a:rPr>
                        <a:t>What others don’t know about myself</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326444">
                <a:tc>
                  <a:txBody>
                    <a:bodyPr/>
                    <a:lstStyle/>
                    <a:p>
                      <a:pPr algn="l">
                        <a:lnSpc>
                          <a:spcPct val="107000"/>
                        </a:lnSpc>
                        <a:spcAft>
                          <a:spcPts val="0"/>
                        </a:spcAft>
                      </a:pPr>
                      <a:r>
                        <a:rPr lang="en-US" sz="2400">
                          <a:effectLst/>
                        </a:rPr>
                        <a:t>What I know about myself</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ru-RU" sz="2400">
                          <a:effectLst/>
                        </a:rPr>
                        <a:t>I</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2400" dirty="0">
                          <a:effectLst/>
                        </a:rPr>
                        <a:t>II</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326444">
                <a:tc>
                  <a:txBody>
                    <a:bodyPr/>
                    <a:lstStyle/>
                    <a:p>
                      <a:pPr algn="l">
                        <a:lnSpc>
                          <a:spcPct val="107000"/>
                        </a:lnSpc>
                        <a:spcAft>
                          <a:spcPts val="0"/>
                        </a:spcAft>
                      </a:pPr>
                      <a:r>
                        <a:rPr lang="en-US" sz="2400" dirty="0">
                          <a:effectLst/>
                        </a:rPr>
                        <a:t>What I don’t know about myself</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2400">
                          <a:effectLst/>
                        </a:rPr>
                        <a:t>III</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2400" dirty="0">
                          <a:effectLst/>
                        </a:rPr>
                        <a:t>IV</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88995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12E97D-33B9-4359-96D2-9461C5F31E8C}"/>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DF9D68A8-9D81-4DB1-A079-5B11949B0726}"/>
              </a:ext>
            </a:extLst>
          </p:cNvPr>
          <p:cNvSpPr>
            <a:spLocks noGrp="1"/>
          </p:cNvSpPr>
          <p:nvPr>
            <p:ph idx="1"/>
          </p:nvPr>
        </p:nvSpPr>
        <p:spPr/>
        <p:txBody>
          <a:bodyPr/>
          <a:lstStyle/>
          <a:p>
            <a:endParaRPr lang="ru-RU"/>
          </a:p>
        </p:txBody>
      </p:sp>
      <p:pic>
        <p:nvPicPr>
          <p:cNvPr id="23558" name="Picture 6" descr="http://techstyle.lmc.gatech.edu/wp-content/uploads/2016/09/Picture1.png">
            <a:extLst>
              <a:ext uri="{FF2B5EF4-FFF2-40B4-BE49-F238E27FC236}">
                <a16:creationId xmlns:a16="http://schemas.microsoft.com/office/drawing/2014/main" id="{0B02AE0A-0497-435F-A045-AD6F02B56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99" y="363641"/>
            <a:ext cx="8261623" cy="613071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667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E0FDD6-D582-4C97-80AD-29AB1614E37A}"/>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C2C5E723-66BC-453F-98B2-55C018354E02}"/>
              </a:ext>
            </a:extLst>
          </p:cNvPr>
          <p:cNvSpPr>
            <a:spLocks noGrp="1"/>
          </p:cNvSpPr>
          <p:nvPr>
            <p:ph idx="1"/>
          </p:nvPr>
        </p:nvSpPr>
        <p:spPr/>
        <p:txBody>
          <a:bodyPr/>
          <a:lstStyle/>
          <a:p>
            <a:endParaRPr lang="ru-RU" dirty="0"/>
          </a:p>
        </p:txBody>
      </p:sp>
      <p:pic>
        <p:nvPicPr>
          <p:cNvPr id="20482" name="Picture 2" descr="https://3riversmarketinggroup.com/wp-content/uploads/2015/03/SM-Graphic.png">
            <a:extLst>
              <a:ext uri="{FF2B5EF4-FFF2-40B4-BE49-F238E27FC236}">
                <a16:creationId xmlns:a16="http://schemas.microsoft.com/office/drawing/2014/main" id="{1371358A-3389-4A5F-8E64-790935ABBD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925" y="1402081"/>
            <a:ext cx="5302920" cy="424233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ÐÐ°ÑÑÐ¸Ð½ÐºÐ¸ Ð¿Ð¾ Ð·Ð°Ð¿ÑÐ¾ÑÑ epistemic logic">
            <a:extLst>
              <a:ext uri="{FF2B5EF4-FFF2-40B4-BE49-F238E27FC236}">
                <a16:creationId xmlns:a16="http://schemas.microsoft.com/office/drawing/2014/main" id="{0D738BF2-C400-49D3-A241-C2EBA726C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2877" y="1997904"/>
            <a:ext cx="4336871" cy="3227950"/>
          </a:xfrm>
          <a:prstGeom prst="rect">
            <a:avLst/>
          </a:prstGeom>
          <a:noFill/>
          <a:extLst>
            <a:ext uri="{909E8E84-426E-40DD-AFC4-6F175D3DCCD1}">
              <a14:hiddenFill xmlns:a14="http://schemas.microsoft.com/office/drawing/2010/main">
                <a:solidFill>
                  <a:srgbClr val="FFFFFF"/>
                </a:solidFill>
              </a14:hiddenFill>
            </a:ext>
          </a:extLst>
        </p:spPr>
      </p:pic>
      <p:sp>
        <p:nvSpPr>
          <p:cNvPr id="4" name="Равно 3">
            <a:extLst>
              <a:ext uri="{FF2B5EF4-FFF2-40B4-BE49-F238E27FC236}">
                <a16:creationId xmlns:a16="http://schemas.microsoft.com/office/drawing/2014/main" id="{DFAC1FEB-FC23-42C2-BB1F-9542DCD030A3}"/>
              </a:ext>
            </a:extLst>
          </p:cNvPr>
          <p:cNvSpPr/>
          <p:nvPr/>
        </p:nvSpPr>
        <p:spPr>
          <a:xfrm>
            <a:off x="9709181" y="3066049"/>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5" name="Знак ''плюс'' 4">
            <a:extLst>
              <a:ext uri="{FF2B5EF4-FFF2-40B4-BE49-F238E27FC236}">
                <a16:creationId xmlns:a16="http://schemas.microsoft.com/office/drawing/2014/main" id="{3FED7284-3B1F-4795-9917-CE2FA398212C}"/>
              </a:ext>
            </a:extLst>
          </p:cNvPr>
          <p:cNvSpPr/>
          <p:nvPr/>
        </p:nvSpPr>
        <p:spPr>
          <a:xfrm>
            <a:off x="4279044" y="3066049"/>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A3D71DAD-81DC-4E70-838D-EF038ACAF676}"/>
              </a:ext>
            </a:extLst>
          </p:cNvPr>
          <p:cNvSpPr txBox="1"/>
          <p:nvPr/>
        </p:nvSpPr>
        <p:spPr>
          <a:xfrm>
            <a:off x="10475895" y="1997904"/>
            <a:ext cx="1742785" cy="3154710"/>
          </a:xfrm>
          <a:prstGeom prst="rect">
            <a:avLst/>
          </a:prstGeom>
          <a:noFill/>
        </p:spPr>
        <p:txBody>
          <a:bodyPr wrap="none" rtlCol="0">
            <a:spAutoFit/>
          </a:bodyPr>
          <a:lstStyle/>
          <a:p>
            <a:r>
              <a:rPr lang="en-US" sz="19900" b="1" dirty="0">
                <a:solidFill>
                  <a:schemeClr val="accent1"/>
                </a:solidFill>
              </a:rPr>
              <a:t>?</a:t>
            </a:r>
            <a:endParaRPr lang="ru-RU" sz="19900" b="1" dirty="0">
              <a:solidFill>
                <a:schemeClr val="accent1"/>
              </a:solidFill>
            </a:endParaRPr>
          </a:p>
        </p:txBody>
      </p:sp>
    </p:spTree>
    <p:extLst>
      <p:ext uri="{BB962C8B-B14F-4D97-AF65-F5344CB8AC3E}">
        <p14:creationId xmlns:p14="http://schemas.microsoft.com/office/powerpoint/2010/main" val="822878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5725" y="469650"/>
            <a:ext cx="6868391" cy="5918700"/>
          </a:xfrm>
        </p:spPr>
        <p:txBody>
          <a:bodyPr>
            <a:normAutofit/>
          </a:bodyPr>
          <a:lstStyle/>
          <a:p>
            <a:pPr marL="0" indent="0" algn="just">
              <a:buNone/>
            </a:pPr>
            <a:r>
              <a:rPr lang="en-US" sz="2400" dirty="0"/>
              <a:t>Finite awareness structures (</a:t>
            </a:r>
            <a:r>
              <a:rPr lang="en-US" sz="2400" dirty="0" err="1"/>
              <a:t>reflexion</a:t>
            </a:r>
            <a:r>
              <a:rPr lang="en-US" sz="2400" dirty="0"/>
              <a:t> rank equal 2) of the hero and his/her environment can be found in Fig</a:t>
            </a:r>
            <a:r>
              <a:rPr lang="ru-RU" sz="2400" dirty="0"/>
              <a:t>.</a:t>
            </a:r>
            <a:r>
              <a:rPr lang="en-US" sz="2400" dirty="0"/>
              <a:t>, the components of an awareness of the hero (or about the hero) are drawn by thick lines.</a:t>
            </a:r>
          </a:p>
          <a:p>
            <a:pPr marL="0" indent="0" algn="just">
              <a:buNone/>
            </a:pPr>
            <a:r>
              <a:rPr lang="en-US" sz="2400" dirty="0"/>
              <a:t>We discuss the meaning of nodes in the graph demonstrated by Fig. According to the hero, the node HH corresponds to </a:t>
            </a:r>
            <a:r>
              <a:rPr lang="en-US" sz="2400" dirty="0" err="1"/>
              <a:t>selfreflexion</a:t>
            </a:r>
            <a:r>
              <a:rPr lang="en-US" sz="2400" dirty="0"/>
              <a:t> (the perception of his/her own “role”), the node HE corresponds to the role of the environment, and the node HEH corresponds to the hero’s role in the eyes of the environment (to the hero’s role by the normative viewpoint). By analogy, one easily characterizes nodes for the environment</a:t>
            </a:r>
          </a:p>
          <a:p>
            <a:pPr algn="just"/>
            <a:endParaRPr lang="ru-RU" sz="2400" dirty="0"/>
          </a:p>
        </p:txBody>
      </p:sp>
      <p:sp>
        <p:nvSpPr>
          <p:cNvPr id="8" name="Rectangle 2"/>
          <p:cNvSpPr>
            <a:spLocks noChangeArrowheads="1"/>
          </p:cNvSpPr>
          <p:nvPr/>
        </p:nvSpPr>
        <p:spPr bwMode="auto">
          <a:xfrm>
            <a:off x="3462547" y="4637086"/>
            <a:ext cx="143901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9" name="Объект 8"/>
          <p:cNvGraphicFramePr>
            <a:graphicFrameLocks noChangeAspect="1"/>
          </p:cNvGraphicFramePr>
          <p:nvPr>
            <p:extLst/>
          </p:nvPr>
        </p:nvGraphicFramePr>
        <p:xfrm>
          <a:off x="7437478" y="2310828"/>
          <a:ext cx="4308797" cy="2236344"/>
        </p:xfrm>
        <a:graphic>
          <a:graphicData uri="http://schemas.openxmlformats.org/presentationml/2006/ole">
            <mc:AlternateContent xmlns:mc="http://schemas.openxmlformats.org/markup-compatibility/2006">
              <mc:Choice xmlns:v="urn:schemas-microsoft-com:vml" Requires="v">
                <p:oleObj spid="_x0000_s29704" name="Picture" r:id="rId3" imgW="3341520" imgH="1734120" progId="Word.Picture.8">
                  <p:embed/>
                </p:oleObj>
              </mc:Choice>
              <mc:Fallback>
                <p:oleObj name="Picture" r:id="rId3" imgW="3341520" imgH="1734120" progId="Word.Picture.8">
                  <p:embed/>
                  <p:pic>
                    <p:nvPicPr>
                      <p:cNvPr id="9" name="Объект 8"/>
                      <p:cNvPicPr>
                        <a:picLocks noChangeAspect="1" noChangeArrowheads="1"/>
                      </p:cNvPicPr>
                      <p:nvPr/>
                    </p:nvPicPr>
                    <p:blipFill>
                      <a:blip r:embed="rId4"/>
                      <a:srcRect/>
                      <a:stretch>
                        <a:fillRect/>
                      </a:stretch>
                    </p:blipFill>
                    <p:spPr bwMode="auto">
                      <a:xfrm>
                        <a:off x="7437478" y="2310828"/>
                        <a:ext cx="4308797" cy="2236344"/>
                      </a:xfrm>
                      <a:prstGeom prst="rect">
                        <a:avLst/>
                      </a:prstGeom>
                      <a:noFill/>
                    </p:spPr>
                  </p:pic>
                </p:oleObj>
              </mc:Fallback>
            </mc:AlternateContent>
          </a:graphicData>
        </a:graphic>
      </p:graphicFrame>
    </p:spTree>
    <p:extLst>
      <p:ext uri="{BB962C8B-B14F-4D97-AF65-F5344CB8AC3E}">
        <p14:creationId xmlns:p14="http://schemas.microsoft.com/office/powerpoint/2010/main" val="298925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Types of internal conflicts:</a:t>
            </a:r>
            <a:endParaRPr lang="ru-RU" dirty="0"/>
          </a:p>
        </p:txBody>
      </p:sp>
      <p:sp>
        <p:nvSpPr>
          <p:cNvPr id="3" name="Объект 2"/>
          <p:cNvSpPr>
            <a:spLocks noGrp="1"/>
          </p:cNvSpPr>
          <p:nvPr>
            <p:ph idx="1"/>
          </p:nvPr>
        </p:nvSpPr>
        <p:spPr/>
        <p:txBody>
          <a:bodyPr>
            <a:normAutofit fontScale="92500" lnSpcReduction="10000"/>
          </a:bodyPr>
          <a:lstStyle/>
          <a:p>
            <a:pPr marL="0" indent="0" algn="just">
              <a:buNone/>
            </a:pPr>
            <a:r>
              <a:rPr lang="en-US" dirty="0"/>
              <a:t>1.</a:t>
            </a:r>
            <a:r>
              <a:rPr lang="en-US" b="1" dirty="0"/>
              <a:t> </a:t>
            </a:r>
            <a:r>
              <a:rPr lang="en-US" b="1" i="1" dirty="0"/>
              <a:t>The mismatch between H and HH</a:t>
            </a:r>
            <a:r>
              <a:rPr lang="en-US" b="1" dirty="0"/>
              <a:t>–an internal conflict </a:t>
            </a:r>
            <a:r>
              <a:rPr lang="en-US" dirty="0"/>
              <a:t>between a hero and his/her beliefs about himself/herself. For instance, consider almost all literary works created by F.M. Dostoevsky (the master and wizard of self-</a:t>
            </a:r>
            <a:r>
              <a:rPr lang="en-US" dirty="0" err="1"/>
              <a:t>reflexion</a:t>
            </a:r>
            <a:r>
              <a:rPr lang="en-US" dirty="0"/>
              <a:t> effects); </a:t>
            </a:r>
            <a:r>
              <a:rPr lang="en-US" i="1" dirty="0"/>
              <a:t>Childhood</a:t>
            </a:r>
            <a:r>
              <a:rPr lang="en-US" dirty="0"/>
              <a:t>, </a:t>
            </a:r>
            <a:r>
              <a:rPr lang="en-US" i="1" dirty="0"/>
              <a:t>Boyhood</a:t>
            </a:r>
            <a:r>
              <a:rPr lang="en-US" dirty="0"/>
              <a:t>, and </a:t>
            </a:r>
            <a:r>
              <a:rPr lang="en-US" i="1" dirty="0"/>
              <a:t>Youth</a:t>
            </a:r>
            <a:r>
              <a:rPr lang="en-US" dirty="0"/>
              <a:t> by L.N. Tolstoy; all works belonging to the genre of confession, including St. Augustine Aurelius, A. Musset, J.-J. Rousseau, L.N. Tolstoy, N.A. Berdyaev, and others.</a:t>
            </a:r>
            <a:endParaRPr lang="ru-RU" dirty="0"/>
          </a:p>
          <a:p>
            <a:pPr marL="0" indent="0" algn="just">
              <a:buNone/>
            </a:pPr>
            <a:r>
              <a:rPr lang="en-US" dirty="0"/>
              <a:t>2. </a:t>
            </a:r>
            <a:r>
              <a:rPr lang="en-US" b="1" i="1" dirty="0"/>
              <a:t>The mismatch between H and HEH</a:t>
            </a:r>
            <a:r>
              <a:rPr lang="en-US" b="1" dirty="0"/>
              <a:t>–an internal conflict </a:t>
            </a:r>
            <a:r>
              <a:rPr lang="en-US" dirty="0"/>
              <a:t>between a hero and his/her beliefs about his/her role (in the eyes of an environment). The examples are </a:t>
            </a:r>
            <a:r>
              <a:rPr lang="en-US" i="1" dirty="0"/>
              <a:t>The Hero of Our Time</a:t>
            </a:r>
            <a:r>
              <a:rPr lang="en-US" dirty="0"/>
              <a:t> by </a:t>
            </a:r>
            <a:r>
              <a:rPr lang="en-US" dirty="0" err="1"/>
              <a:t>M.Yu</a:t>
            </a:r>
            <a:r>
              <a:rPr lang="en-US" dirty="0"/>
              <a:t>. Lermontov (the character of </a:t>
            </a:r>
            <a:r>
              <a:rPr lang="en-US" dirty="0" err="1"/>
              <a:t>Pechorin</a:t>
            </a:r>
            <a:r>
              <a:rPr lang="en-US" dirty="0"/>
              <a:t>); </a:t>
            </a:r>
            <a:r>
              <a:rPr lang="en-US" i="1" dirty="0"/>
              <a:t>The Adolescent</a:t>
            </a:r>
            <a:r>
              <a:rPr lang="en-US" dirty="0"/>
              <a:t> by F.M. Dostoevsky, </a:t>
            </a:r>
            <a:r>
              <a:rPr lang="en-US" i="1" dirty="0"/>
              <a:t>Father </a:t>
            </a:r>
            <a:r>
              <a:rPr lang="en-US" i="1" dirty="0" err="1"/>
              <a:t>Gorio</a:t>
            </a:r>
            <a:r>
              <a:rPr lang="en-US" dirty="0"/>
              <a:t> by H. de </a:t>
            </a:r>
            <a:r>
              <a:rPr lang="en-US" dirty="0" err="1"/>
              <a:t>Balzaq</a:t>
            </a:r>
            <a:r>
              <a:rPr lang="en-US" dirty="0"/>
              <a:t> (the character of E. de </a:t>
            </a:r>
            <a:r>
              <a:rPr lang="en-US" dirty="0" err="1"/>
              <a:t>Rastignac</a:t>
            </a:r>
            <a:r>
              <a:rPr lang="en-US" dirty="0"/>
              <a:t>), and others.</a:t>
            </a:r>
            <a:endParaRPr lang="ru-RU" dirty="0"/>
          </a:p>
          <a:p>
            <a:pPr marL="0" indent="0" algn="just">
              <a:buNone/>
            </a:pPr>
            <a:r>
              <a:rPr lang="en-US" dirty="0"/>
              <a:t>3.</a:t>
            </a:r>
            <a:r>
              <a:rPr lang="en-US" b="1" dirty="0"/>
              <a:t> </a:t>
            </a:r>
            <a:r>
              <a:rPr lang="en-US" b="1" i="1" dirty="0"/>
              <a:t>The mismatch between HH and HEH</a:t>
            </a:r>
            <a:r>
              <a:rPr lang="en-US" b="1" dirty="0"/>
              <a:t>–an internal conflict </a:t>
            </a:r>
            <a:r>
              <a:rPr lang="en-US" dirty="0"/>
              <a:t>between the values of an environment and a hero (according to the latter). Here the examples are </a:t>
            </a:r>
            <a:r>
              <a:rPr lang="en-US" i="1" dirty="0"/>
              <a:t>Crime and Punishment</a:t>
            </a:r>
            <a:r>
              <a:rPr lang="en-US" dirty="0"/>
              <a:t>, </a:t>
            </a:r>
            <a:r>
              <a:rPr lang="en-US" i="1" dirty="0"/>
              <a:t>Notes from Underground</a:t>
            </a:r>
            <a:r>
              <a:rPr lang="en-US" dirty="0"/>
              <a:t>, </a:t>
            </a:r>
            <a:r>
              <a:rPr lang="en-US" i="1" dirty="0"/>
              <a:t>The Gambler</a:t>
            </a:r>
            <a:r>
              <a:rPr lang="en-US" dirty="0"/>
              <a:t>, </a:t>
            </a:r>
            <a:r>
              <a:rPr lang="en-US" i="1" dirty="0"/>
              <a:t>Demons</a:t>
            </a:r>
            <a:r>
              <a:rPr lang="en-US" dirty="0"/>
              <a:t> by F.M. Dostoevsky; </a:t>
            </a:r>
            <a:r>
              <a:rPr lang="en-US" i="1" dirty="0"/>
              <a:t>Princess Mary</a:t>
            </a:r>
            <a:r>
              <a:rPr lang="en-US" dirty="0"/>
              <a:t> by </a:t>
            </a:r>
            <a:r>
              <a:rPr lang="en-US" dirty="0" err="1"/>
              <a:t>M.Yu</a:t>
            </a:r>
            <a:r>
              <a:rPr lang="en-US" dirty="0"/>
              <a:t>. Lermontov; </a:t>
            </a:r>
            <a:r>
              <a:rPr lang="en-US" i="1" dirty="0"/>
              <a:t>Lady Macbeth of </a:t>
            </a:r>
            <a:r>
              <a:rPr lang="en-US" i="1" dirty="0" err="1"/>
              <a:t>Mtsensk</a:t>
            </a:r>
            <a:r>
              <a:rPr lang="en-US" dirty="0"/>
              <a:t> by N.S. </a:t>
            </a:r>
            <a:r>
              <a:rPr lang="en-US" dirty="0" err="1"/>
              <a:t>Leskov</a:t>
            </a:r>
            <a:r>
              <a:rPr lang="en-US" dirty="0"/>
              <a:t>; </a:t>
            </a:r>
            <a:r>
              <a:rPr lang="en-US" i="1" dirty="0"/>
              <a:t>Lost </a:t>
            </a:r>
            <a:r>
              <a:rPr lang="en-US" i="1" dirty="0" err="1"/>
              <a:t>Illussions</a:t>
            </a:r>
            <a:r>
              <a:rPr lang="en-US" dirty="0"/>
              <a:t> by H. de </a:t>
            </a:r>
            <a:r>
              <a:rPr lang="en-US" dirty="0" err="1"/>
              <a:t>Balzaq</a:t>
            </a:r>
            <a:r>
              <a:rPr lang="en-US" dirty="0"/>
              <a:t>; most authors of marginal literature, namely, F. de Sade, H. Miller, V. </a:t>
            </a:r>
            <a:r>
              <a:rPr lang="en-US" dirty="0" err="1"/>
              <a:t>Erofeev</a:t>
            </a:r>
            <a:r>
              <a:rPr lang="en-US" dirty="0"/>
              <a:t>, and others.</a:t>
            </a:r>
            <a:endParaRPr lang="ru-RU" dirty="0"/>
          </a:p>
          <a:p>
            <a:pPr algn="just"/>
            <a:endParaRPr lang="ru-RU" dirty="0"/>
          </a:p>
        </p:txBody>
      </p:sp>
    </p:spTree>
    <p:extLst>
      <p:ext uri="{BB962C8B-B14F-4D97-AF65-F5344CB8AC3E}">
        <p14:creationId xmlns:p14="http://schemas.microsoft.com/office/powerpoint/2010/main" val="1817052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Types of external conflicts:</a:t>
            </a:r>
            <a:endParaRPr lang="ru-RU" dirty="0"/>
          </a:p>
        </p:txBody>
      </p:sp>
      <p:sp>
        <p:nvSpPr>
          <p:cNvPr id="3" name="Объект 2"/>
          <p:cNvSpPr>
            <a:spLocks noGrp="1"/>
          </p:cNvSpPr>
          <p:nvPr>
            <p:ph idx="1"/>
          </p:nvPr>
        </p:nvSpPr>
        <p:spPr/>
        <p:txBody>
          <a:bodyPr>
            <a:normAutofit fontScale="92500"/>
          </a:bodyPr>
          <a:lstStyle/>
          <a:p>
            <a:pPr marL="0" indent="0" algn="just">
              <a:buNone/>
            </a:pPr>
            <a:r>
              <a:rPr lang="en-US" dirty="0"/>
              <a:t>4. </a:t>
            </a:r>
            <a:r>
              <a:rPr lang="en-US" b="1" i="1" dirty="0"/>
              <a:t>The mismatch between H and EH</a:t>
            </a:r>
            <a:r>
              <a:rPr lang="en-US" b="1" dirty="0"/>
              <a:t>–an external conflict </a:t>
            </a:r>
            <a:r>
              <a:rPr lang="en-US" dirty="0"/>
              <a:t>between a hero and the beliefs (requirements) of an environment about him/her. For instance, </a:t>
            </a:r>
            <a:r>
              <a:rPr lang="en-US" i="1" dirty="0"/>
              <a:t>Woe from Wit</a:t>
            </a:r>
            <a:r>
              <a:rPr lang="en-US" dirty="0"/>
              <a:t> by A.S. </a:t>
            </a:r>
            <a:r>
              <a:rPr lang="en-US" dirty="0" err="1"/>
              <a:t>Griboedov</a:t>
            </a:r>
            <a:r>
              <a:rPr lang="en-US" dirty="0"/>
              <a:t> (the character of </a:t>
            </a:r>
            <a:r>
              <a:rPr lang="en-US" dirty="0" err="1"/>
              <a:t>Chatsky</a:t>
            </a:r>
            <a:r>
              <a:rPr lang="en-US" dirty="0"/>
              <a:t>), </a:t>
            </a:r>
            <a:r>
              <a:rPr lang="en-US" i="1" dirty="0"/>
              <a:t>Notre Dame de Paris</a:t>
            </a:r>
            <a:r>
              <a:rPr lang="en-US" dirty="0"/>
              <a:t> by V. Hugo; many classic literary works of Russian and foreign realism: L.N. Tolstoy (e.g., </a:t>
            </a:r>
            <a:r>
              <a:rPr lang="en-US" i="1" dirty="0"/>
              <a:t>Three Deaths</a:t>
            </a:r>
            <a:r>
              <a:rPr lang="en-US" dirty="0"/>
              <a:t>, </a:t>
            </a:r>
            <a:r>
              <a:rPr lang="en-US" i="1" dirty="0"/>
              <a:t>The Death of Ivan </a:t>
            </a:r>
            <a:r>
              <a:rPr lang="en-US" i="1" dirty="0" err="1"/>
              <a:t>Ilych</a:t>
            </a:r>
            <a:r>
              <a:rPr lang="en-US" dirty="0"/>
              <a:t>, etc.), I.S. Turgenev, M.E. </a:t>
            </a:r>
            <a:r>
              <a:rPr lang="en-US" dirty="0" err="1"/>
              <a:t>Saltykov-Shchedrin</a:t>
            </a:r>
            <a:r>
              <a:rPr lang="en-US" dirty="0"/>
              <a:t>, J.B. Molière, P. Corneille, J. Racine, and others.</a:t>
            </a:r>
            <a:endParaRPr lang="ru-RU" dirty="0"/>
          </a:p>
          <a:p>
            <a:pPr marL="0" indent="0" algn="just">
              <a:buNone/>
            </a:pPr>
            <a:r>
              <a:rPr lang="en-US" dirty="0"/>
              <a:t>5. </a:t>
            </a:r>
            <a:r>
              <a:rPr lang="en-US" b="1" i="1" dirty="0"/>
              <a:t>The mismatch between HH and EH</a:t>
            </a:r>
            <a:r>
              <a:rPr lang="en-US" b="1" dirty="0"/>
              <a:t>–an external conflict </a:t>
            </a:r>
            <a:r>
              <a:rPr lang="en-US" dirty="0"/>
              <a:t>between the beliefs of a hero about himself/herself and the beliefs about him/her by an environment. Here we mention </a:t>
            </a:r>
            <a:r>
              <a:rPr lang="en-US" i="1" dirty="0"/>
              <a:t>Eugene </a:t>
            </a:r>
            <a:r>
              <a:rPr lang="en-US" i="1" dirty="0" err="1"/>
              <a:t>Onegin</a:t>
            </a:r>
            <a:r>
              <a:rPr lang="en-US" dirty="0"/>
              <a:t> by A.S. Pushkin; </a:t>
            </a:r>
            <a:r>
              <a:rPr lang="en-US" i="1" dirty="0"/>
              <a:t>The Hero of Our Time</a:t>
            </a:r>
            <a:r>
              <a:rPr lang="en-US" dirty="0"/>
              <a:t> by </a:t>
            </a:r>
            <a:r>
              <a:rPr lang="en-US" dirty="0" err="1"/>
              <a:t>M.Yu</a:t>
            </a:r>
            <a:r>
              <a:rPr lang="en-US" dirty="0"/>
              <a:t>. Lermontov (the characters of </a:t>
            </a:r>
            <a:r>
              <a:rPr lang="en-US" dirty="0" err="1"/>
              <a:t>Grushnitsky</a:t>
            </a:r>
            <a:r>
              <a:rPr lang="en-US" dirty="0"/>
              <a:t> and </a:t>
            </a:r>
            <a:r>
              <a:rPr lang="en-US" dirty="0" err="1"/>
              <a:t>Pechorin</a:t>
            </a:r>
            <a:r>
              <a:rPr lang="en-US" dirty="0"/>
              <a:t>); </a:t>
            </a:r>
            <a:r>
              <a:rPr lang="en-US" i="1" dirty="0" err="1"/>
              <a:t>Rudin</a:t>
            </a:r>
            <a:r>
              <a:rPr lang="en-US" dirty="0"/>
              <a:t> by I.S. Turgenev, </a:t>
            </a:r>
            <a:r>
              <a:rPr lang="en-US" i="1" dirty="0" err="1"/>
              <a:t>Beltov</a:t>
            </a:r>
            <a:r>
              <a:rPr lang="en-US" dirty="0"/>
              <a:t> by A.I. </a:t>
            </a:r>
            <a:r>
              <a:rPr lang="en-US" dirty="0" err="1"/>
              <a:t>Herzen</a:t>
            </a:r>
            <a:r>
              <a:rPr lang="en-US" dirty="0"/>
              <a:t>, and others.</a:t>
            </a:r>
            <a:endParaRPr lang="ru-RU" dirty="0"/>
          </a:p>
          <a:p>
            <a:pPr marL="0" indent="0" algn="just">
              <a:buNone/>
            </a:pPr>
            <a:r>
              <a:rPr lang="en-US" dirty="0"/>
              <a:t>6. </a:t>
            </a:r>
            <a:r>
              <a:rPr lang="en-US" b="1" i="1" dirty="0"/>
              <a:t>The mismatch between EH and HEH</a:t>
            </a:r>
            <a:r>
              <a:rPr lang="en-US" b="1" dirty="0"/>
              <a:t>–an external conflict </a:t>
            </a:r>
            <a:r>
              <a:rPr lang="en-US" dirty="0"/>
              <a:t>between the beliefs of an environment about a hero and the vision of these beliefs by the hero. See </a:t>
            </a:r>
            <a:r>
              <a:rPr lang="en-US" i="1" dirty="0"/>
              <a:t>The Inspector-General</a:t>
            </a:r>
            <a:r>
              <a:rPr lang="en-US" dirty="0"/>
              <a:t> by N.V. Gogol (the character of </a:t>
            </a:r>
            <a:r>
              <a:rPr lang="ru-RU" dirty="0"/>
              <a:t>Хлестаков</a:t>
            </a:r>
            <a:r>
              <a:rPr lang="en-US" dirty="0"/>
              <a:t>); </a:t>
            </a:r>
            <a:r>
              <a:rPr lang="en-US" i="1" dirty="0"/>
              <a:t>The Little Tragedies</a:t>
            </a:r>
            <a:r>
              <a:rPr lang="en-US" dirty="0"/>
              <a:t> by A.S. Pushkin; </a:t>
            </a:r>
            <a:r>
              <a:rPr lang="en-US" i="1" dirty="0" err="1"/>
              <a:t>Gobseck</a:t>
            </a:r>
            <a:r>
              <a:rPr lang="en-US" dirty="0"/>
              <a:t> by H. de </a:t>
            </a:r>
            <a:r>
              <a:rPr lang="en-US" dirty="0" err="1"/>
              <a:t>Balzaq</a:t>
            </a:r>
            <a:r>
              <a:rPr lang="en-US" dirty="0"/>
              <a:t>, and others.</a:t>
            </a:r>
            <a:endParaRPr lang="ru-RU" dirty="0"/>
          </a:p>
        </p:txBody>
      </p:sp>
    </p:spTree>
    <p:extLst>
      <p:ext uri="{BB962C8B-B14F-4D97-AF65-F5344CB8AC3E}">
        <p14:creationId xmlns:p14="http://schemas.microsoft.com/office/powerpoint/2010/main" val="1345619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idx="1"/>
          </p:nvPr>
        </p:nvSpPr>
        <p:spPr bwMode="auto">
          <a:xfrm>
            <a:off x="6327260" y="428178"/>
            <a:ext cx="5198534" cy="57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148138" algn="r"/>
              </a:tabLst>
              <a:defRPr>
                <a:solidFill>
                  <a:schemeClr val="tx1"/>
                </a:solidFill>
                <a:latin typeface="Arial" panose="020B0604020202020204" pitchFamily="34" charset="0"/>
              </a:defRPr>
            </a:lvl1pPr>
            <a:lvl2pPr eaLnBrk="0" fontAlgn="base" hangingPunct="0">
              <a:spcBef>
                <a:spcPct val="0"/>
              </a:spcBef>
              <a:spcAft>
                <a:spcPct val="0"/>
              </a:spcAft>
              <a:tabLst>
                <a:tab pos="4148138" algn="r"/>
              </a:tabLst>
              <a:defRPr>
                <a:solidFill>
                  <a:schemeClr val="tx1"/>
                </a:solidFill>
                <a:latin typeface="Arial" panose="020B0604020202020204" pitchFamily="34" charset="0"/>
              </a:defRPr>
            </a:lvl2pPr>
            <a:lvl3pPr eaLnBrk="0" fontAlgn="base" hangingPunct="0">
              <a:spcBef>
                <a:spcPct val="0"/>
              </a:spcBef>
              <a:spcAft>
                <a:spcPct val="0"/>
              </a:spcAft>
              <a:tabLst>
                <a:tab pos="4148138" algn="r"/>
              </a:tabLst>
              <a:defRPr>
                <a:solidFill>
                  <a:schemeClr val="tx1"/>
                </a:solidFill>
                <a:latin typeface="Arial" panose="020B0604020202020204" pitchFamily="34" charset="0"/>
              </a:defRPr>
            </a:lvl3pPr>
            <a:lvl4pPr eaLnBrk="0" fontAlgn="base" hangingPunct="0">
              <a:spcBef>
                <a:spcPct val="0"/>
              </a:spcBef>
              <a:spcAft>
                <a:spcPct val="0"/>
              </a:spcAft>
              <a:tabLst>
                <a:tab pos="4148138" algn="r"/>
              </a:tabLst>
              <a:defRPr>
                <a:solidFill>
                  <a:schemeClr val="tx1"/>
                </a:solidFill>
                <a:latin typeface="Arial" panose="020B0604020202020204" pitchFamily="34" charset="0"/>
              </a:defRPr>
            </a:lvl4pPr>
            <a:lvl5pPr eaLnBrk="0" fontAlgn="base" hangingPunct="0">
              <a:spcBef>
                <a:spcPct val="0"/>
              </a:spcBef>
              <a:spcAft>
                <a:spcPct val="0"/>
              </a:spcAft>
              <a:tabLst>
                <a:tab pos="4148138" algn="r"/>
              </a:tabLst>
              <a:defRPr>
                <a:solidFill>
                  <a:schemeClr val="tx1"/>
                </a:solidFill>
                <a:latin typeface="Arial" panose="020B0604020202020204" pitchFamily="34" charset="0"/>
              </a:defRPr>
            </a:lvl5pPr>
            <a:lvl6pPr eaLnBrk="0" fontAlgn="base" hangingPunct="0">
              <a:spcBef>
                <a:spcPct val="0"/>
              </a:spcBef>
              <a:spcAft>
                <a:spcPct val="0"/>
              </a:spcAft>
              <a:tabLst>
                <a:tab pos="4148138" algn="r"/>
              </a:tabLst>
              <a:defRPr>
                <a:solidFill>
                  <a:schemeClr val="tx1"/>
                </a:solidFill>
                <a:latin typeface="Arial" panose="020B0604020202020204" pitchFamily="34" charset="0"/>
              </a:defRPr>
            </a:lvl6pPr>
            <a:lvl7pPr eaLnBrk="0" fontAlgn="base" hangingPunct="0">
              <a:spcBef>
                <a:spcPct val="0"/>
              </a:spcBef>
              <a:spcAft>
                <a:spcPct val="0"/>
              </a:spcAft>
              <a:tabLst>
                <a:tab pos="4148138" algn="r"/>
              </a:tabLst>
              <a:defRPr>
                <a:solidFill>
                  <a:schemeClr val="tx1"/>
                </a:solidFill>
                <a:latin typeface="Arial" panose="020B0604020202020204" pitchFamily="34" charset="0"/>
              </a:defRPr>
            </a:lvl7pPr>
            <a:lvl8pPr eaLnBrk="0" fontAlgn="base" hangingPunct="0">
              <a:spcBef>
                <a:spcPct val="0"/>
              </a:spcBef>
              <a:spcAft>
                <a:spcPct val="0"/>
              </a:spcAft>
              <a:tabLst>
                <a:tab pos="4148138" algn="r"/>
              </a:tabLst>
              <a:defRPr>
                <a:solidFill>
                  <a:schemeClr val="tx1"/>
                </a:solidFill>
                <a:latin typeface="Arial" panose="020B0604020202020204" pitchFamily="34" charset="0"/>
              </a:defRPr>
            </a:lvl8pPr>
            <a:lvl9pPr eaLnBrk="0" fontAlgn="base" hangingPunct="0">
              <a:spcBef>
                <a:spcPct val="0"/>
              </a:spcBef>
              <a:spcAft>
                <a:spcPct val="0"/>
              </a:spcAft>
              <a:tabLst>
                <a:tab pos="4148138"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CHAPTER 4. APPLIED MODELS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 Implicit control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4.2. The mass media and informational control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4.3. Reflexion in psychology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4.3.1. Playing chess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4.3.2. Transactional analysis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4.3.3. The Johari window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4.3.4. Ethical choice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4.4. Reflexion in </a:t>
            </a:r>
            <a:r>
              <a:rPr kumimoji="0" lang="en-US" altLang="ru-RU"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bélles-léttres</a:t>
            </a: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4.5. Reflexive search games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4.6. Manufacturers and intermediate sellers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4.7. The scarcity principle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4.8. Joint production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4.9. Market competition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4.10. Lump sum payments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4.11. Sellers and buyers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4.12. Customers and executors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4.13. Corruption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4.14. Bipolar choice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4.15. Active expertise: informational </a:t>
            </a:r>
            <a:r>
              <a:rPr kumimoji="0" lang="en-US" altLang="ru-RU"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reflexion</a:t>
            </a: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4.16. The </a:t>
            </a:r>
            <a:r>
              <a:rPr kumimoji="0" lang="en-US" altLang="ru-RU"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Cournot</a:t>
            </a: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oligopoly: informational </a:t>
            </a:r>
            <a:r>
              <a:rPr kumimoji="0" lang="en-US" altLang="ru-RU"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reflexion</a:t>
            </a: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4.17. Resource allocation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4.18. Insurance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4.19. Product </a:t>
            </a:r>
            <a:r>
              <a:rPr kumimoji="0" lang="en-US" altLang="ru-RU"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advertizing</a:t>
            </a: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4.20. The </a:t>
            </a:r>
            <a:r>
              <a:rPr kumimoji="0" lang="en-US" altLang="ru-RU"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hustings</a:t>
            </a: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4.21. Rank-order tournaments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4.22. Explicit and implicit coalitions in reflexive games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4.23. Active forecast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4.24. Social networks	</a:t>
            </a:r>
            <a:endParaRPr kumimoji="0" lang="en-US" altLang="ru-RU" sz="105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4.25. Mob control</a:t>
            </a:r>
            <a:r>
              <a:rPr kumimoji="0" lang="ru-RU" altLang="ru-RU" sz="1050" b="0" i="0" u="none" strike="noStrike" cap="none" normalizeH="0" baseline="0" dirty="0">
                <a:ln>
                  <a:noFill/>
                </a:ln>
                <a:solidFill>
                  <a:schemeClr val="tx1"/>
                </a:solidFill>
                <a:effectLst/>
                <a:latin typeface="Arial" panose="020B0604020202020204" pitchFamily="34" charset="0"/>
              </a:rPr>
              <a:t> </a:t>
            </a:r>
            <a:endParaRPr kumimoji="0" lang="ru-RU" altLang="ru-RU" sz="2800" b="0" i="0" u="none" strike="noStrike" cap="none" normalizeH="0" baseline="0" dirty="0">
              <a:ln>
                <a:noFill/>
              </a:ln>
              <a:solidFill>
                <a:schemeClr val="tx1"/>
              </a:solidFill>
              <a:effectLst/>
              <a:latin typeface="Arial" panose="020B0604020202020204" pitchFamily="34" charset="0"/>
            </a:endParaRPr>
          </a:p>
        </p:txBody>
      </p:sp>
      <p:sp>
        <p:nvSpPr>
          <p:cNvPr id="5" name="Rectangle 1"/>
          <p:cNvSpPr txBox="1">
            <a:spLocks noChangeArrowheads="1"/>
          </p:cNvSpPr>
          <p:nvPr/>
        </p:nvSpPr>
        <p:spPr bwMode="auto">
          <a:xfrm>
            <a:off x="286564" y="428178"/>
            <a:ext cx="5578178"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182880" indent="-182880" algn="l" defTabSz="914400" rtl="0" eaLnBrk="0" fontAlgn="base" latinLnBrk="0" hangingPunct="0">
              <a:lnSpc>
                <a:spcPct val="95000"/>
              </a:lnSpc>
              <a:spcBef>
                <a:spcPct val="0"/>
              </a:spcBef>
              <a:spcAft>
                <a:spcPct val="0"/>
              </a:spcAft>
              <a:buClr>
                <a:schemeClr val="accent1"/>
              </a:buClr>
              <a:buSzPct val="80000"/>
              <a:buFont typeface="Arial" pitchFamily="34" charset="0"/>
              <a:buChar char="•"/>
              <a:tabLst>
                <a:tab pos="4148138" algn="r"/>
              </a:tabLst>
              <a:defRPr sz="1800" kern="1200" spc="10" baseline="0">
                <a:solidFill>
                  <a:schemeClr val="tx1"/>
                </a:solidFill>
                <a:latin typeface="Arial" panose="020B0604020202020204" pitchFamily="34" charset="0"/>
                <a:ea typeface="+mn-ea"/>
                <a:cs typeface="+mn-cs"/>
              </a:defRPr>
            </a:lvl1pPr>
            <a:lvl2pPr marL="457200" indent="-18288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600" kern="1200">
                <a:solidFill>
                  <a:schemeClr val="tx1"/>
                </a:solidFill>
                <a:latin typeface="Arial" panose="020B0604020202020204" pitchFamily="34" charset="0"/>
                <a:ea typeface="+mn-ea"/>
                <a:cs typeface="+mn-cs"/>
              </a:defRPr>
            </a:lvl2pPr>
            <a:lvl3pPr marL="731520" indent="-18288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3pPr>
            <a:lvl4pPr marL="1005840" indent="-18288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4pPr>
            <a:lvl5pPr marL="1280160" indent="-18288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5pPr>
            <a:lvl6pPr marL="1600000" indent="-22860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6pPr>
            <a:lvl7pPr marL="1900000" indent="-22860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7pPr>
            <a:lvl8pPr marL="2200000" indent="-22860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8pPr>
            <a:lvl9pPr marL="2500000" indent="-22860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9pPr>
          </a:lstStyle>
          <a:p>
            <a:pPr marL="0" indent="0">
              <a:lnSpc>
                <a:spcPct val="100000"/>
              </a:lnSpc>
              <a:buClrTx/>
              <a:buSzTx/>
              <a:buFontTx/>
              <a:buNone/>
            </a:pPr>
            <a:r>
              <a:rPr lang="en-US" altLang="ru-RU" sz="1600" dirty="0">
                <a:ea typeface="Times New Roman" panose="02020603050405020304" pitchFamily="18" charset="0"/>
              </a:rPr>
              <a:t>CHAPTER 1. REFLEXION IN DECISION MAKIN	</a:t>
            </a:r>
            <a:endParaRPr lang="ru-RU" altLang="ru-RU" sz="1050" dirty="0"/>
          </a:p>
          <a:p>
            <a:pPr marL="0" indent="0">
              <a:lnSpc>
                <a:spcPct val="100000"/>
              </a:lnSpc>
              <a:buClrTx/>
              <a:buSzTx/>
              <a:buFontTx/>
              <a:buNone/>
            </a:pPr>
            <a:r>
              <a:rPr lang="en-US" altLang="ru-RU" sz="1600" dirty="0">
                <a:ea typeface="Times New Roman" panose="02020603050405020304" pitchFamily="18" charset="0"/>
              </a:rPr>
              <a:t>1.1. Individual decision making	</a:t>
            </a:r>
            <a:endParaRPr lang="ru-RU" altLang="ru-RU" sz="1050" dirty="0"/>
          </a:p>
          <a:p>
            <a:pPr marL="0" indent="0">
              <a:lnSpc>
                <a:spcPct val="100000"/>
              </a:lnSpc>
              <a:buClrTx/>
              <a:buSzTx/>
              <a:buFontTx/>
              <a:buNone/>
            </a:pPr>
            <a:r>
              <a:rPr lang="en-US" altLang="ru-RU" sz="1600" dirty="0">
                <a:ea typeface="Times New Roman" panose="02020603050405020304" pitchFamily="18" charset="0"/>
              </a:rPr>
              <a:t>1.2. Interactive decision making: games and equilibria	</a:t>
            </a:r>
            <a:endParaRPr lang="ru-RU" altLang="ru-RU" sz="1050" dirty="0"/>
          </a:p>
          <a:p>
            <a:pPr marL="0" indent="0">
              <a:lnSpc>
                <a:spcPct val="100000"/>
              </a:lnSpc>
              <a:buClrTx/>
              <a:buSzTx/>
              <a:buFontTx/>
              <a:buNone/>
            </a:pPr>
            <a:r>
              <a:rPr lang="en-US" altLang="ru-RU" sz="1600" dirty="0">
                <a:ea typeface="Times New Roman" panose="02020603050405020304" pitchFamily="18" charset="0"/>
              </a:rPr>
              <a:t>1.3. General approaches to the description of informational and strategic </a:t>
            </a:r>
            <a:r>
              <a:rPr lang="en-US" altLang="ru-RU" sz="1600" dirty="0" err="1">
                <a:ea typeface="Times New Roman" panose="02020603050405020304" pitchFamily="18" charset="0"/>
              </a:rPr>
              <a:t>reflexion</a:t>
            </a:r>
            <a:r>
              <a:rPr lang="en-US" altLang="ru-RU" sz="1600" dirty="0">
                <a:ea typeface="Times New Roman" panose="02020603050405020304" pitchFamily="18" charset="0"/>
              </a:rPr>
              <a:t>	</a:t>
            </a:r>
            <a:endParaRPr lang="ru-RU" altLang="ru-RU" sz="1050" dirty="0"/>
          </a:p>
          <a:p>
            <a:pPr marL="0" indent="0">
              <a:lnSpc>
                <a:spcPct val="100000"/>
              </a:lnSpc>
              <a:buClrTx/>
              <a:buSzTx/>
              <a:buFontTx/>
              <a:buNone/>
            </a:pPr>
            <a:r>
              <a:rPr lang="en-US" altLang="ru-RU" sz="1600" dirty="0">
                <a:ea typeface="Times New Roman" panose="02020603050405020304" pitchFamily="18" charset="0"/>
              </a:rPr>
              <a:t>CHAPTER 2. INFORMATIONAL REFLEXION AND CONTROL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2.1. Informational </a:t>
            </a:r>
            <a:r>
              <a:rPr lang="en-US" altLang="ru-RU" sz="1600" dirty="0" err="1">
                <a:ea typeface="Times New Roman" panose="02020603050405020304" pitchFamily="18" charset="0"/>
              </a:rPr>
              <a:t>reflexion</a:t>
            </a:r>
            <a:r>
              <a:rPr lang="en-US" altLang="ru-RU" sz="1600" dirty="0">
                <a:ea typeface="Times New Roman" panose="02020603050405020304" pitchFamily="18" charset="0"/>
              </a:rPr>
              <a:t> in two-player games</a:t>
            </a:r>
            <a:endParaRPr lang="ru-RU" altLang="ru-RU" sz="1050" dirty="0"/>
          </a:p>
          <a:p>
            <a:pPr marL="0" indent="0">
              <a:lnSpc>
                <a:spcPct val="100000"/>
              </a:lnSpc>
              <a:buClrTx/>
              <a:buSzTx/>
              <a:buFontTx/>
              <a:buNone/>
            </a:pPr>
            <a:r>
              <a:rPr lang="en-US" altLang="ru-RU" sz="1600" dirty="0">
                <a:ea typeface="Times New Roman" panose="02020603050405020304" pitchFamily="18" charset="0"/>
              </a:rPr>
              <a:t>2.2. Awareness structure of games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2.3. Informational equilibrium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2.4. Graph of a reflexive game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2.5. Regular awareness structures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2.6. Reflexion rank and informational equilibrium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2.7. Stable informational equilibria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2.8. True and false equilibria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2.9. The case of observable actions of agents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2.10. Reflexive games and </a:t>
            </a:r>
            <a:r>
              <a:rPr lang="en-US" altLang="ru-RU" sz="1600" dirty="0" err="1">
                <a:ea typeface="Times New Roman" panose="02020603050405020304" pitchFamily="18" charset="0"/>
              </a:rPr>
              <a:t>bayesian</a:t>
            </a:r>
            <a:r>
              <a:rPr lang="en-US" altLang="ru-RU" sz="1600" dirty="0">
                <a:ea typeface="Times New Roman" panose="02020603050405020304" pitchFamily="18" charset="0"/>
              </a:rPr>
              <a:t> games</a:t>
            </a:r>
            <a:endParaRPr lang="ru-RU" altLang="ru-RU" sz="1050" dirty="0"/>
          </a:p>
          <a:p>
            <a:pPr marL="0" indent="0">
              <a:lnSpc>
                <a:spcPct val="100000"/>
              </a:lnSpc>
              <a:buClrTx/>
              <a:buSzTx/>
              <a:buFontTx/>
              <a:buNone/>
            </a:pPr>
            <a:r>
              <a:rPr lang="en-US" altLang="ru-RU" sz="1600" dirty="0">
                <a:ea typeface="Times New Roman" panose="02020603050405020304" pitchFamily="18" charset="0"/>
              </a:rPr>
              <a:t>2.11. Informational control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2.12. Modeling of informational impact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2.13. Set-type awareness structures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2.14. Transformation of awareness structure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2.15. Concordant informational control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2.16. Reflexion in planning mechanisms</a:t>
            </a:r>
            <a:endParaRPr lang="en-US" altLang="ru-RU" sz="2800" dirty="0"/>
          </a:p>
        </p:txBody>
      </p:sp>
    </p:spTree>
    <p:extLst>
      <p:ext uri="{BB962C8B-B14F-4D97-AF65-F5344CB8AC3E}">
        <p14:creationId xmlns:p14="http://schemas.microsoft.com/office/powerpoint/2010/main" val="852906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110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372532" y="389465"/>
          <a:ext cx="11311467" cy="6164931"/>
        </p:xfrm>
        <a:graphic>
          <a:graphicData uri="http://schemas.openxmlformats.org/presentationml/2006/ole">
            <mc:AlternateContent xmlns:mc="http://schemas.openxmlformats.org/markup-compatibility/2006">
              <mc:Choice xmlns:v="urn:schemas-microsoft-com:vml" Requires="v">
                <p:oleObj spid="_x0000_s27657" name="Picture" r:id="rId3" imgW="8811169" imgH="4788374" progId="Word.Picture.8">
                  <p:embed/>
                </p:oleObj>
              </mc:Choice>
              <mc:Fallback>
                <p:oleObj name="Picture" r:id="rId3" imgW="8811169" imgH="4788374" progId="Word.Picture.8">
                  <p:embed/>
                  <p:pic>
                    <p:nvPicPr>
                      <p:cNvPr id="5" name="Объект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532" y="389465"/>
                        <a:ext cx="11311467" cy="6164931"/>
                      </a:xfrm>
                      <a:prstGeom prst="rect">
                        <a:avLst/>
                      </a:prstGeom>
                      <a:noFill/>
                    </p:spPr>
                  </p:pic>
                </p:oleObj>
              </mc:Fallback>
            </mc:AlternateContent>
          </a:graphicData>
        </a:graphic>
      </p:graphicFrame>
    </p:spTree>
    <p:extLst>
      <p:ext uri="{BB962C8B-B14F-4D97-AF65-F5344CB8AC3E}">
        <p14:creationId xmlns:p14="http://schemas.microsoft.com/office/powerpoint/2010/main" val="2219063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Заголовок 1"/>
          <p:cNvSpPr>
            <a:spLocks noGrp="1"/>
          </p:cNvSpPr>
          <p:nvPr>
            <p:ph type="title"/>
          </p:nvPr>
        </p:nvSpPr>
        <p:spPr/>
        <p:txBody>
          <a:bodyPr>
            <a:normAutofit/>
          </a:bodyPr>
          <a:lstStyle/>
          <a:p>
            <a:r>
              <a:rPr lang="en-US" sz="3200" dirty="0"/>
              <a:t>0</a:t>
            </a:r>
            <a:endParaRPr lang="ru-RU" sz="3200" dirty="0"/>
          </a:p>
        </p:txBody>
      </p:sp>
      <p:pic>
        <p:nvPicPr>
          <p:cNvPr id="4" name="Рисунок 3"/>
          <p:cNvPicPr>
            <a:picLocks noChangeAspect="1"/>
          </p:cNvPicPr>
          <p:nvPr/>
        </p:nvPicPr>
        <p:blipFill>
          <a:blip r:embed="rId3"/>
          <a:stretch>
            <a:fillRect/>
          </a:stretch>
        </p:blipFill>
        <p:spPr>
          <a:xfrm>
            <a:off x="7264689" y="1991595"/>
            <a:ext cx="4428999" cy="5391824"/>
          </a:xfrm>
          <a:prstGeom prst="rect">
            <a:avLst/>
          </a:prstGeom>
        </p:spPr>
      </p:pic>
      <p:pic>
        <p:nvPicPr>
          <p:cNvPr id="5" name="Рисунок 4"/>
          <p:cNvPicPr>
            <a:picLocks noChangeAspect="1"/>
          </p:cNvPicPr>
          <p:nvPr/>
        </p:nvPicPr>
        <p:blipFill>
          <a:blip r:embed="rId4"/>
          <a:stretch>
            <a:fillRect/>
          </a:stretch>
        </p:blipFill>
        <p:spPr>
          <a:xfrm>
            <a:off x="2478891" y="1991595"/>
            <a:ext cx="4648421" cy="3706429"/>
          </a:xfrm>
          <a:prstGeom prst="rect">
            <a:avLst/>
          </a:prstGeom>
        </p:spPr>
      </p:pic>
      <p:pic>
        <p:nvPicPr>
          <p:cNvPr id="16386" name="Picture 2" descr="https://i.livelib.ru/auface/675671/o/ae92/Aleksandr_Chhartishvili.jpg">
            <a:extLst>
              <a:ext uri="{FF2B5EF4-FFF2-40B4-BE49-F238E27FC236}">
                <a16:creationId xmlns:a16="http://schemas.microsoft.com/office/drawing/2014/main" id="{64CCE522-A01A-4E9B-A9A1-6DFCECEF2A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0403" y="3978577"/>
            <a:ext cx="2020962" cy="178951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d3njjcbhbojbot.cloudfront.net/api/utilities/v1/imageproxy/https:/coursera-instructor-photos.s3.amazonaws.com/b1/093450301f11e8ae7045bb1774bb5d/____.jpg?auto=format%2Ccompress&amp;dpr=3&amp;w=150&amp;h=150&amp;fit=crop">
            <a:extLst>
              <a:ext uri="{FF2B5EF4-FFF2-40B4-BE49-F238E27FC236}">
                <a16:creationId xmlns:a16="http://schemas.microsoft.com/office/drawing/2014/main" id="{47C461D0-17BF-4AB0-B020-997DE4C501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0403" y="1957614"/>
            <a:ext cx="2020962" cy="20209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ÐÐ°ÑÑÐ¸Ð½ÐºÐ¸ Ð¿Ð¾ Ð·Ð°Ð¿ÑÐ¾ÑÑ Ð±ÑÑÐºÐ¾Ð² Ð²Ð»Ð°Ð´Ð¸Ð¼Ð¸Ñ Ð½Ð¸ÐºÐ¾Ð»Ð°ÐµÐ²Ð¸Ñ"/>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1" y="71949"/>
            <a:ext cx="2133912" cy="14226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96869" y="306200"/>
            <a:ext cx="8996819" cy="954107"/>
          </a:xfrm>
          <a:prstGeom prst="rect">
            <a:avLst/>
          </a:prstGeom>
          <a:solidFill>
            <a:schemeClr val="accent1"/>
          </a:solidFill>
          <a:effectLst>
            <a:innerShdw blurRad="63500" dist="50800" dir="8100000">
              <a:prstClr val="black">
                <a:alpha val="50000"/>
              </a:prstClr>
            </a:innerShdw>
          </a:effectLst>
        </p:spPr>
        <p:txBody>
          <a:bodyPr wrap="square" rtlCol="0">
            <a:spAutoFit/>
          </a:bodyPr>
          <a:lstStyle/>
          <a:p>
            <a:r>
              <a:rPr lang="en-US" sz="2800" dirty="0"/>
              <a:t>V.N. </a:t>
            </a:r>
            <a:r>
              <a:rPr lang="en-US" sz="2800" dirty="0" err="1"/>
              <a:t>Burkov</a:t>
            </a:r>
            <a:r>
              <a:rPr lang="en-US" sz="2800" dirty="0"/>
              <a:t> </a:t>
            </a:r>
          </a:p>
          <a:p>
            <a:r>
              <a:rPr lang="en-US" sz="2800" dirty="0"/>
              <a:t>Laboratory of Active Systems</a:t>
            </a:r>
            <a:endParaRPr lang="ru-RU" sz="2800" dirty="0"/>
          </a:p>
        </p:txBody>
      </p:sp>
    </p:spTree>
    <p:extLst>
      <p:ext uri="{BB962C8B-B14F-4D97-AF65-F5344CB8AC3E}">
        <p14:creationId xmlns:p14="http://schemas.microsoft.com/office/powerpoint/2010/main" val="4228734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9238" y="367138"/>
            <a:ext cx="8654483" cy="64908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753893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4214AB-0CA7-4CE4-856C-C7C45A7E717B}"/>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DCC03D7F-8CC3-410C-A38C-9F07708A02EF}"/>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47E52B16-2B9B-40EF-8BB5-AEC487AD6001}"/>
              </a:ext>
            </a:extLst>
          </p:cNvPr>
          <p:cNvPicPr>
            <a:picLocks noChangeAspect="1"/>
          </p:cNvPicPr>
          <p:nvPr/>
        </p:nvPicPr>
        <p:blipFill>
          <a:blip r:embed="rId2"/>
          <a:stretch>
            <a:fillRect/>
          </a:stretch>
        </p:blipFill>
        <p:spPr>
          <a:xfrm>
            <a:off x="630228" y="1091045"/>
            <a:ext cx="10776189" cy="4493852"/>
          </a:xfrm>
          <a:prstGeom prst="rect">
            <a:avLst/>
          </a:prstGeom>
        </p:spPr>
      </p:pic>
    </p:spTree>
    <p:extLst>
      <p:ext uri="{BB962C8B-B14F-4D97-AF65-F5344CB8AC3E}">
        <p14:creationId xmlns:p14="http://schemas.microsoft.com/office/powerpoint/2010/main" val="2199164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66611A-D7A2-409E-B690-4B949DE9D0D5}"/>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F310682F-CEAA-45BA-9A47-B5DFC2BDE463}"/>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33356605-947D-491B-9A16-051447FB2E2D}"/>
              </a:ext>
            </a:extLst>
          </p:cNvPr>
          <p:cNvPicPr>
            <a:picLocks noChangeAspect="1"/>
          </p:cNvPicPr>
          <p:nvPr/>
        </p:nvPicPr>
        <p:blipFill>
          <a:blip r:embed="rId2"/>
          <a:stretch>
            <a:fillRect/>
          </a:stretch>
        </p:blipFill>
        <p:spPr>
          <a:xfrm>
            <a:off x="1738609" y="315606"/>
            <a:ext cx="7685946" cy="6226788"/>
          </a:xfrm>
          <a:prstGeom prst="rect">
            <a:avLst/>
          </a:prstGeom>
        </p:spPr>
      </p:pic>
    </p:spTree>
    <p:extLst>
      <p:ext uri="{BB962C8B-B14F-4D97-AF65-F5344CB8AC3E}">
        <p14:creationId xmlns:p14="http://schemas.microsoft.com/office/powerpoint/2010/main" val="954116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02CEAD-120F-4E18-99B8-F0A6FFC50856}"/>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EF6467B5-0D95-4C61-97B3-6E27840A1B44}"/>
              </a:ext>
            </a:extLst>
          </p:cNvPr>
          <p:cNvSpPr>
            <a:spLocks noGrp="1"/>
          </p:cNvSpPr>
          <p:nvPr>
            <p:ph idx="1"/>
          </p:nvPr>
        </p:nvSpPr>
        <p:spPr/>
        <p:txBody>
          <a:bodyPr/>
          <a:lstStyle/>
          <a:p>
            <a:endParaRPr lang="ru-RU"/>
          </a:p>
        </p:txBody>
      </p:sp>
    </p:spTree>
    <p:extLst>
      <p:ext uri="{BB962C8B-B14F-4D97-AF65-F5344CB8AC3E}">
        <p14:creationId xmlns:p14="http://schemas.microsoft.com/office/powerpoint/2010/main" val="633083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A7CB34-A76C-46AB-B2C6-E12C14A81032}"/>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3FB61B81-F016-4A38-9589-387636E39383}"/>
              </a:ext>
            </a:extLst>
          </p:cNvPr>
          <p:cNvSpPr>
            <a:spLocks noGrp="1"/>
          </p:cNvSpPr>
          <p:nvPr>
            <p:ph idx="1"/>
          </p:nvPr>
        </p:nvSpPr>
        <p:spPr/>
        <p:txBody>
          <a:bodyPr/>
          <a:lstStyle/>
          <a:p>
            <a:r>
              <a:rPr lang="en-US" sz="9600" b="1" dirty="0">
                <a:solidFill>
                  <a:schemeClr val="accent1"/>
                </a:solidFill>
              </a:rPr>
              <a:t>?</a:t>
            </a:r>
            <a:endParaRPr lang="ru-RU" sz="9600" b="1" dirty="0">
              <a:solidFill>
                <a:schemeClr val="accent1"/>
              </a:solidFill>
            </a:endParaRPr>
          </a:p>
          <a:p>
            <a:endParaRPr lang="ru-RU" dirty="0"/>
          </a:p>
        </p:txBody>
      </p:sp>
      <p:pic>
        <p:nvPicPr>
          <p:cNvPr id="4" name="Рисунок 3">
            <a:extLst>
              <a:ext uri="{FF2B5EF4-FFF2-40B4-BE49-F238E27FC236}">
                <a16:creationId xmlns:a16="http://schemas.microsoft.com/office/drawing/2014/main" id="{14995D57-F884-4F99-AA3B-BD2666169782}"/>
              </a:ext>
            </a:extLst>
          </p:cNvPr>
          <p:cNvPicPr>
            <a:picLocks noChangeAspect="1"/>
          </p:cNvPicPr>
          <p:nvPr/>
        </p:nvPicPr>
        <p:blipFill>
          <a:blip r:embed="rId2"/>
          <a:stretch>
            <a:fillRect/>
          </a:stretch>
        </p:blipFill>
        <p:spPr>
          <a:xfrm>
            <a:off x="637642" y="491710"/>
            <a:ext cx="8838534" cy="5874580"/>
          </a:xfrm>
          <a:prstGeom prst="rect">
            <a:avLst/>
          </a:prstGeom>
        </p:spPr>
      </p:pic>
      <p:sp>
        <p:nvSpPr>
          <p:cNvPr id="5" name="Прямоугольник 4">
            <a:extLst>
              <a:ext uri="{FF2B5EF4-FFF2-40B4-BE49-F238E27FC236}">
                <a16:creationId xmlns:a16="http://schemas.microsoft.com/office/drawing/2014/main" id="{49EE105A-BF84-4BC7-9C8F-84E153F76303}"/>
              </a:ext>
            </a:extLst>
          </p:cNvPr>
          <p:cNvSpPr/>
          <p:nvPr/>
        </p:nvSpPr>
        <p:spPr>
          <a:xfrm>
            <a:off x="9939813" y="1689097"/>
            <a:ext cx="1614545" cy="3154710"/>
          </a:xfrm>
          <a:prstGeom prst="rect">
            <a:avLst/>
          </a:prstGeom>
        </p:spPr>
        <p:txBody>
          <a:bodyPr wrap="none">
            <a:spAutoFit/>
          </a:bodyPr>
          <a:lstStyle/>
          <a:p>
            <a:r>
              <a:rPr lang="en-US" sz="19900" b="1" dirty="0">
                <a:solidFill>
                  <a:schemeClr val="tx1">
                    <a:lumMod val="85000"/>
                    <a:lumOff val="15000"/>
                  </a:schemeClr>
                </a:solidFill>
              </a:rPr>
              <a:t>?</a:t>
            </a:r>
            <a:endParaRPr lang="ru-RU" sz="19900" b="1" dirty="0">
              <a:solidFill>
                <a:schemeClr val="tx1">
                  <a:lumMod val="85000"/>
                  <a:lumOff val="15000"/>
                </a:schemeClr>
              </a:solidFill>
            </a:endParaRPr>
          </a:p>
        </p:txBody>
      </p:sp>
    </p:spTree>
    <p:extLst>
      <p:ext uri="{BB962C8B-B14F-4D97-AF65-F5344CB8AC3E}">
        <p14:creationId xmlns:p14="http://schemas.microsoft.com/office/powerpoint/2010/main" val="577447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34836E-175B-4A6D-BD60-D2CE6DCF1CA1}"/>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2FA63CFF-454C-45DD-B778-CC9E9BAF97E6}"/>
              </a:ext>
            </a:extLst>
          </p:cNvPr>
          <p:cNvSpPr>
            <a:spLocks noGrp="1"/>
          </p:cNvSpPr>
          <p:nvPr>
            <p:ph idx="1"/>
          </p:nvPr>
        </p:nvSpPr>
        <p:spPr/>
        <p:txBody>
          <a:bodyPr/>
          <a:lstStyle/>
          <a:p>
            <a:endParaRPr lang="ru-RU" dirty="0"/>
          </a:p>
        </p:txBody>
      </p:sp>
      <p:pic>
        <p:nvPicPr>
          <p:cNvPr id="4" name="Рисунок 3">
            <a:extLst>
              <a:ext uri="{FF2B5EF4-FFF2-40B4-BE49-F238E27FC236}">
                <a16:creationId xmlns:a16="http://schemas.microsoft.com/office/drawing/2014/main" id="{8485F113-820C-4EBD-9E11-DB389F3DA1EA}"/>
              </a:ext>
            </a:extLst>
          </p:cNvPr>
          <p:cNvPicPr>
            <a:picLocks noChangeAspect="1"/>
          </p:cNvPicPr>
          <p:nvPr/>
        </p:nvPicPr>
        <p:blipFill>
          <a:blip r:embed="rId2"/>
          <a:stretch>
            <a:fillRect/>
          </a:stretch>
        </p:blipFill>
        <p:spPr>
          <a:xfrm>
            <a:off x="1761403" y="395394"/>
            <a:ext cx="8139143" cy="606721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70610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Social Media Marketing</a:t>
            </a:r>
            <a:endParaRPr lang="ru-RU" dirty="0"/>
          </a:p>
        </p:txBody>
      </p:sp>
      <p:sp>
        <p:nvSpPr>
          <p:cNvPr id="3" name="Объект 2"/>
          <p:cNvSpPr>
            <a:spLocks noGrp="1"/>
          </p:cNvSpPr>
          <p:nvPr>
            <p:ph idx="1"/>
          </p:nvPr>
        </p:nvSpPr>
        <p:spPr/>
        <p:txBody>
          <a:bodyPr>
            <a:noAutofit/>
          </a:bodyPr>
          <a:lstStyle/>
          <a:p>
            <a:pPr marL="0" indent="0" algn="just">
              <a:buNone/>
            </a:pPr>
            <a:r>
              <a:rPr lang="en-US" sz="2400" dirty="0"/>
              <a:t>	Social Media Marketing (SMM) is very important part of the contemporary marketing [20].  The Basic idea lies in the fact that we cannot ignore social structure of people. </a:t>
            </a:r>
          </a:p>
          <a:p>
            <a:pPr marL="0" indent="0" algn="just">
              <a:buNone/>
            </a:pPr>
            <a:endParaRPr lang="en-US" sz="2400" dirty="0"/>
          </a:p>
          <a:p>
            <a:pPr marL="0" indent="0" algn="just">
              <a:buNone/>
            </a:pPr>
            <a:r>
              <a:rPr lang="en-US" sz="2400" dirty="0"/>
              <a:t>	The key idea could be that any direct effect on a group of people with social structure will lead to indirect side effect of their interaction and this interaction is very complex and based of game theory mechanisms, phycology and other things. The details and the illustrations one can find in [14-17].</a:t>
            </a:r>
            <a:endParaRPr lang="ru-RU" sz="2400" dirty="0"/>
          </a:p>
          <a:p>
            <a:endParaRPr lang="ru-RU" sz="2400" dirty="0"/>
          </a:p>
        </p:txBody>
      </p:sp>
    </p:spTree>
    <p:extLst>
      <p:ext uri="{BB962C8B-B14F-4D97-AF65-F5344CB8AC3E}">
        <p14:creationId xmlns:p14="http://schemas.microsoft.com/office/powerpoint/2010/main" val="3317668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1425E9-E928-48C3-B7E5-944FF06CFC79}"/>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4B6C591A-E371-48FD-AAE1-D87CA20E66FC}"/>
              </a:ext>
            </a:extLst>
          </p:cNvPr>
          <p:cNvSpPr>
            <a:spLocks noGrp="1"/>
          </p:cNvSpPr>
          <p:nvPr>
            <p:ph idx="1"/>
          </p:nvPr>
        </p:nvSpPr>
        <p:spPr/>
        <p:txBody>
          <a:bodyPr/>
          <a:lstStyle/>
          <a:p>
            <a:endParaRPr lang="ru-RU" dirty="0"/>
          </a:p>
        </p:txBody>
      </p:sp>
      <p:pic>
        <p:nvPicPr>
          <p:cNvPr id="4" name="Рисунок 3">
            <a:extLst>
              <a:ext uri="{FF2B5EF4-FFF2-40B4-BE49-F238E27FC236}">
                <a16:creationId xmlns:a16="http://schemas.microsoft.com/office/drawing/2014/main" id="{C340788D-5647-45A6-B670-81B3F2569069}"/>
              </a:ext>
            </a:extLst>
          </p:cNvPr>
          <p:cNvPicPr>
            <a:picLocks noChangeAspect="1"/>
          </p:cNvPicPr>
          <p:nvPr/>
        </p:nvPicPr>
        <p:blipFill>
          <a:blip r:embed="rId2"/>
          <a:stretch>
            <a:fillRect/>
          </a:stretch>
        </p:blipFill>
        <p:spPr>
          <a:xfrm>
            <a:off x="390438" y="1328394"/>
            <a:ext cx="4104568" cy="3931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Рисунок 4">
            <a:extLst>
              <a:ext uri="{FF2B5EF4-FFF2-40B4-BE49-F238E27FC236}">
                <a16:creationId xmlns:a16="http://schemas.microsoft.com/office/drawing/2014/main" id="{D5DF6441-912E-4083-A6B6-FE1FD854E1A6}"/>
              </a:ext>
            </a:extLst>
          </p:cNvPr>
          <p:cNvPicPr>
            <a:picLocks noChangeAspect="1"/>
          </p:cNvPicPr>
          <p:nvPr/>
        </p:nvPicPr>
        <p:blipFill>
          <a:blip r:embed="rId3"/>
          <a:stretch>
            <a:fillRect/>
          </a:stretch>
        </p:blipFill>
        <p:spPr>
          <a:xfrm>
            <a:off x="4402281" y="659483"/>
            <a:ext cx="7385426" cy="5269742"/>
          </a:xfrm>
          <a:prstGeom prst="rect">
            <a:avLst/>
          </a:prstGeom>
        </p:spPr>
      </p:pic>
    </p:spTree>
    <p:extLst>
      <p:ext uri="{BB962C8B-B14F-4D97-AF65-F5344CB8AC3E}">
        <p14:creationId xmlns:p14="http://schemas.microsoft.com/office/powerpoint/2010/main" val="569230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6558" y="546107"/>
            <a:ext cx="7263442" cy="377258"/>
          </a:xfrm>
        </p:spPr>
        <p:txBody>
          <a:bodyPr>
            <a:noAutofit/>
          </a:bodyPr>
          <a:lstStyle/>
          <a:p>
            <a:pPr lvl="0"/>
            <a:r>
              <a:rPr lang="en-US" sz="3200" b="1" dirty="0">
                <a:solidFill>
                  <a:srgbClr val="0070C0"/>
                </a:solidFill>
              </a:rPr>
              <a:t>An example of business process of SMM activity </a:t>
            </a:r>
            <a:endParaRPr lang="ru-RU" sz="3200" b="1" dirty="0">
              <a:solidFill>
                <a:srgbClr val="0070C0"/>
              </a:solidFill>
            </a:endParaRPr>
          </a:p>
        </p:txBody>
      </p:sp>
      <p:sp>
        <p:nvSpPr>
          <p:cNvPr id="3" name="Объект 2"/>
          <p:cNvSpPr>
            <a:spLocks noGrp="1"/>
          </p:cNvSpPr>
          <p:nvPr>
            <p:ph idx="1"/>
          </p:nvPr>
        </p:nvSpPr>
        <p:spPr>
          <a:xfrm>
            <a:off x="510989" y="1296347"/>
            <a:ext cx="10058400" cy="5296705"/>
          </a:xfrm>
        </p:spPr>
        <p:txBody>
          <a:bodyPr>
            <a:normAutofit lnSpcReduction="10000"/>
          </a:bodyPr>
          <a:lstStyle/>
          <a:p>
            <a:pPr lvl="1"/>
            <a:r>
              <a:rPr lang="en-US" sz="1800" b="1" dirty="0">
                <a:solidFill>
                  <a:srgbClr val="002060"/>
                </a:solidFill>
              </a:rPr>
              <a:t>Preliminary phase</a:t>
            </a:r>
            <a:endParaRPr lang="ru-RU" sz="1800" b="1" dirty="0">
              <a:solidFill>
                <a:srgbClr val="002060"/>
              </a:solidFill>
            </a:endParaRPr>
          </a:p>
          <a:p>
            <a:pPr lvl="2"/>
            <a:r>
              <a:rPr lang="en-US" b="1" dirty="0">
                <a:solidFill>
                  <a:srgbClr val="002060"/>
                </a:solidFill>
              </a:rPr>
              <a:t>Analysis of market and Focus group </a:t>
            </a:r>
            <a:endParaRPr lang="ru-RU" b="1" dirty="0">
              <a:solidFill>
                <a:srgbClr val="002060"/>
              </a:solidFill>
            </a:endParaRPr>
          </a:p>
          <a:p>
            <a:pPr lvl="2"/>
            <a:r>
              <a:rPr lang="en-US" b="1" dirty="0">
                <a:solidFill>
                  <a:srgbClr val="002060"/>
                </a:solidFill>
              </a:rPr>
              <a:t>Analysis of Product </a:t>
            </a:r>
            <a:endParaRPr lang="ru-RU" b="1" dirty="0">
              <a:solidFill>
                <a:srgbClr val="002060"/>
              </a:solidFill>
            </a:endParaRPr>
          </a:p>
          <a:p>
            <a:pPr lvl="2"/>
            <a:r>
              <a:rPr lang="en-US" b="1" dirty="0">
                <a:solidFill>
                  <a:srgbClr val="002060"/>
                </a:solidFill>
              </a:rPr>
              <a:t>Analysis of KPI of marketing activities</a:t>
            </a:r>
            <a:endParaRPr lang="ru-RU" b="1" dirty="0">
              <a:solidFill>
                <a:srgbClr val="002060"/>
              </a:solidFill>
            </a:endParaRPr>
          </a:p>
          <a:p>
            <a:pPr lvl="1"/>
            <a:r>
              <a:rPr lang="en-US" sz="1800" b="1" dirty="0">
                <a:solidFill>
                  <a:srgbClr val="002060"/>
                </a:solidFill>
              </a:rPr>
              <a:t>Creating and application of marketing strategy for SMM </a:t>
            </a:r>
            <a:endParaRPr lang="ru-RU" sz="1800" b="1" dirty="0">
              <a:solidFill>
                <a:srgbClr val="002060"/>
              </a:solidFill>
            </a:endParaRPr>
          </a:p>
          <a:p>
            <a:pPr lvl="2"/>
            <a:r>
              <a:rPr lang="en-US" b="1" dirty="0">
                <a:solidFill>
                  <a:srgbClr val="002060"/>
                </a:solidFill>
              </a:rPr>
              <a:t>Creating marketing strategy for SMM</a:t>
            </a:r>
            <a:endParaRPr lang="ru-RU" b="1" dirty="0">
              <a:solidFill>
                <a:srgbClr val="002060"/>
              </a:solidFill>
            </a:endParaRPr>
          </a:p>
          <a:p>
            <a:pPr lvl="2"/>
            <a:r>
              <a:rPr lang="en-US" b="1" dirty="0">
                <a:solidFill>
                  <a:srgbClr val="002060"/>
                </a:solidFill>
              </a:rPr>
              <a:t>Creating focus group </a:t>
            </a:r>
            <a:endParaRPr lang="ru-RU" b="1" dirty="0">
              <a:solidFill>
                <a:srgbClr val="002060"/>
              </a:solidFill>
            </a:endParaRPr>
          </a:p>
          <a:p>
            <a:pPr lvl="2"/>
            <a:r>
              <a:rPr lang="en-US" b="1" dirty="0">
                <a:solidFill>
                  <a:srgbClr val="002060"/>
                </a:solidFill>
              </a:rPr>
              <a:t>Gathering a team </a:t>
            </a:r>
            <a:endParaRPr lang="ru-RU" b="1" dirty="0">
              <a:solidFill>
                <a:srgbClr val="002060"/>
              </a:solidFill>
            </a:endParaRPr>
          </a:p>
          <a:p>
            <a:pPr lvl="1"/>
            <a:r>
              <a:rPr lang="en-US" sz="1800" b="1" dirty="0">
                <a:solidFill>
                  <a:srgbClr val="002060"/>
                </a:solidFill>
              </a:rPr>
              <a:t>Creating communities if there were no</a:t>
            </a:r>
            <a:endParaRPr lang="ru-RU" sz="1800" b="1" dirty="0">
              <a:solidFill>
                <a:srgbClr val="002060"/>
              </a:solidFill>
            </a:endParaRPr>
          </a:p>
          <a:p>
            <a:pPr lvl="2"/>
            <a:r>
              <a:rPr lang="en-US" b="1" dirty="0">
                <a:solidFill>
                  <a:srgbClr val="002060"/>
                </a:solidFill>
              </a:rPr>
              <a:t>Include influential person with good reputation</a:t>
            </a:r>
            <a:endParaRPr lang="ru-RU" b="1" dirty="0">
              <a:solidFill>
                <a:srgbClr val="002060"/>
              </a:solidFill>
            </a:endParaRPr>
          </a:p>
          <a:p>
            <a:pPr lvl="2"/>
            <a:r>
              <a:rPr lang="en-US" b="1" dirty="0">
                <a:solidFill>
                  <a:srgbClr val="002060"/>
                </a:solidFill>
              </a:rPr>
              <a:t>Including active and famous persons to spread information </a:t>
            </a:r>
            <a:endParaRPr lang="ru-RU" b="1" dirty="0">
              <a:solidFill>
                <a:srgbClr val="002060"/>
              </a:solidFill>
            </a:endParaRPr>
          </a:p>
          <a:p>
            <a:pPr lvl="2"/>
            <a:r>
              <a:rPr lang="en-US" b="1" dirty="0">
                <a:solidFill>
                  <a:srgbClr val="002060"/>
                </a:solidFill>
              </a:rPr>
              <a:t>Everyday work</a:t>
            </a:r>
            <a:endParaRPr lang="ru-RU" b="1" dirty="0">
              <a:solidFill>
                <a:srgbClr val="002060"/>
              </a:solidFill>
            </a:endParaRPr>
          </a:p>
          <a:p>
            <a:pPr lvl="2"/>
            <a:r>
              <a:rPr lang="en-US" b="1" dirty="0">
                <a:solidFill>
                  <a:srgbClr val="002060"/>
                </a:solidFill>
              </a:rPr>
              <a:t>Observing trends</a:t>
            </a:r>
            <a:endParaRPr lang="ru-RU" b="1" dirty="0">
              <a:solidFill>
                <a:srgbClr val="002060"/>
              </a:solidFill>
            </a:endParaRPr>
          </a:p>
          <a:p>
            <a:pPr lvl="2"/>
            <a:r>
              <a:rPr lang="en-US" b="1" dirty="0">
                <a:solidFill>
                  <a:srgbClr val="002060"/>
                </a:solidFill>
              </a:rPr>
              <a:t>Creating content</a:t>
            </a:r>
            <a:endParaRPr lang="ru-RU" b="1" dirty="0">
              <a:solidFill>
                <a:srgbClr val="002060"/>
              </a:solidFill>
            </a:endParaRPr>
          </a:p>
          <a:p>
            <a:pPr lvl="4"/>
            <a:r>
              <a:rPr lang="en-US" b="1" dirty="0">
                <a:solidFill>
                  <a:srgbClr val="002060"/>
                </a:solidFill>
              </a:rPr>
              <a:t>Idea or fact </a:t>
            </a:r>
            <a:endParaRPr lang="ru-RU" b="1" dirty="0">
              <a:solidFill>
                <a:srgbClr val="002060"/>
              </a:solidFill>
            </a:endParaRPr>
          </a:p>
          <a:p>
            <a:pPr lvl="4"/>
            <a:r>
              <a:rPr lang="en-US" b="1" dirty="0">
                <a:solidFill>
                  <a:srgbClr val="002060"/>
                </a:solidFill>
              </a:rPr>
              <a:t>Design  </a:t>
            </a:r>
            <a:endParaRPr lang="ru-RU" b="1" dirty="0">
              <a:solidFill>
                <a:srgbClr val="002060"/>
              </a:solidFill>
            </a:endParaRPr>
          </a:p>
          <a:p>
            <a:pPr lvl="2"/>
            <a:r>
              <a:rPr lang="en-US" b="1" dirty="0">
                <a:solidFill>
                  <a:srgbClr val="002060"/>
                </a:solidFill>
              </a:rPr>
              <a:t>Placing content</a:t>
            </a:r>
            <a:endParaRPr lang="ru-RU" b="1" dirty="0">
              <a:solidFill>
                <a:srgbClr val="002060"/>
              </a:solidFill>
            </a:endParaRPr>
          </a:p>
          <a:p>
            <a:pPr lvl="2"/>
            <a:r>
              <a:rPr lang="en-US" b="1" dirty="0">
                <a:solidFill>
                  <a:srgbClr val="002060"/>
                </a:solidFill>
              </a:rPr>
              <a:t>Follow up posts: analysis and commenting </a:t>
            </a:r>
            <a:endParaRPr lang="ru-RU" b="1" dirty="0">
              <a:solidFill>
                <a:srgbClr val="002060"/>
              </a:solidFill>
            </a:endParaRPr>
          </a:p>
          <a:p>
            <a:pPr lvl="1"/>
            <a:r>
              <a:rPr lang="en-US" sz="1800" b="1" dirty="0">
                <a:solidFill>
                  <a:srgbClr val="002060"/>
                </a:solidFill>
              </a:rPr>
              <a:t>Creating a report</a:t>
            </a:r>
            <a:endParaRPr lang="ru-RU" sz="1800" b="1" dirty="0">
              <a:solidFill>
                <a:srgbClr val="002060"/>
              </a:solidFill>
            </a:endParaRPr>
          </a:p>
        </p:txBody>
      </p:sp>
      <p:sp>
        <p:nvSpPr>
          <p:cNvPr id="4" name="Rectangle 2"/>
          <p:cNvSpPr>
            <a:spLocks noChangeArrowheads="1"/>
          </p:cNvSpPr>
          <p:nvPr/>
        </p:nvSpPr>
        <p:spPr bwMode="auto">
          <a:xfrm>
            <a:off x="7487409" y="1296347"/>
            <a:ext cx="10490694" cy="4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ext uri="{D42A27DB-BD31-4B8C-83A1-F6EECF244321}">
                <p14:modId xmlns:p14="http://schemas.microsoft.com/office/powerpoint/2010/main" val="224738902"/>
              </p:ext>
            </p:extLst>
          </p:nvPr>
        </p:nvGraphicFramePr>
        <p:xfrm>
          <a:off x="7487409" y="313765"/>
          <a:ext cx="4250771" cy="6234464"/>
        </p:xfrm>
        <a:graphic>
          <a:graphicData uri="http://schemas.openxmlformats.org/presentationml/2006/ole">
            <mc:AlternateContent xmlns:mc="http://schemas.openxmlformats.org/markup-compatibility/2006">
              <mc:Choice xmlns:v="urn:schemas-microsoft-com:vml" Requires="v">
                <p:oleObj spid="_x0000_s1046" name="Picture" r:id="rId3" imgW="3938650" imgH="5765395" progId="Word.Picture.8">
                  <p:embed/>
                </p:oleObj>
              </mc:Choice>
              <mc:Fallback>
                <p:oleObj name="Picture" r:id="rId3" imgW="3938650" imgH="5765395" progId="Word.Picture.8">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7409" y="313765"/>
                        <a:ext cx="4250771" cy="6234464"/>
                      </a:xfrm>
                      <a:prstGeom prst="rect">
                        <a:avLst/>
                      </a:prstGeom>
                      <a:noFill/>
                    </p:spPr>
                  </p:pic>
                </p:oleObj>
              </mc:Fallback>
            </mc:AlternateContent>
          </a:graphicData>
        </a:graphic>
      </p:graphicFrame>
    </p:spTree>
    <p:extLst>
      <p:ext uri="{BB962C8B-B14F-4D97-AF65-F5344CB8AC3E}">
        <p14:creationId xmlns:p14="http://schemas.microsoft.com/office/powerpoint/2010/main" val="2828816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755986583"/>
              </p:ext>
            </p:extLst>
          </p:nvPr>
        </p:nvGraphicFramePr>
        <p:xfrm>
          <a:off x="1178666" y="821267"/>
          <a:ext cx="10124334" cy="5342465"/>
        </p:xfrm>
        <a:graphic>
          <a:graphicData uri="http://schemas.openxmlformats.org/drawingml/2006/table">
            <a:tbl>
              <a:tblPr firstRow="1" firstCol="1" bandRow="1">
                <a:tableStyleId>{5FD0F851-EC5A-4D38-B0AD-8093EC10F338}</a:tableStyleId>
              </a:tblPr>
              <a:tblGrid>
                <a:gridCol w="1408689">
                  <a:extLst>
                    <a:ext uri="{9D8B030D-6E8A-4147-A177-3AD203B41FA5}">
                      <a16:colId xmlns:a16="http://schemas.microsoft.com/office/drawing/2014/main" val="20000"/>
                    </a:ext>
                  </a:extLst>
                </a:gridCol>
                <a:gridCol w="1556914">
                  <a:extLst>
                    <a:ext uri="{9D8B030D-6E8A-4147-A177-3AD203B41FA5}">
                      <a16:colId xmlns:a16="http://schemas.microsoft.com/office/drawing/2014/main" val="20001"/>
                    </a:ext>
                  </a:extLst>
                </a:gridCol>
                <a:gridCol w="1711727">
                  <a:extLst>
                    <a:ext uri="{9D8B030D-6E8A-4147-A177-3AD203B41FA5}">
                      <a16:colId xmlns:a16="http://schemas.microsoft.com/office/drawing/2014/main" val="20002"/>
                    </a:ext>
                  </a:extLst>
                </a:gridCol>
                <a:gridCol w="2179461">
                  <a:extLst>
                    <a:ext uri="{9D8B030D-6E8A-4147-A177-3AD203B41FA5}">
                      <a16:colId xmlns:a16="http://schemas.microsoft.com/office/drawing/2014/main" val="20003"/>
                    </a:ext>
                  </a:extLst>
                </a:gridCol>
                <a:gridCol w="3267543">
                  <a:extLst>
                    <a:ext uri="{9D8B030D-6E8A-4147-A177-3AD203B41FA5}">
                      <a16:colId xmlns:a16="http://schemas.microsoft.com/office/drawing/2014/main" val="20004"/>
                    </a:ext>
                  </a:extLst>
                </a:gridCol>
              </a:tblGrid>
              <a:tr h="1335616">
                <a:tc>
                  <a:txBody>
                    <a:bodyPr/>
                    <a:lstStyle/>
                    <a:p>
                      <a:pPr algn="l">
                        <a:spcAft>
                          <a:spcPts val="0"/>
                        </a:spcAft>
                      </a:pPr>
                      <a:r>
                        <a:rPr lang="en-US" sz="1800" dirty="0">
                          <a:effectLst/>
                        </a:rPr>
                        <a:t>Case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US" sz="1800" dirty="0">
                          <a:effectLst/>
                        </a:rPr>
                        <a:t>Example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US" sz="1800">
                          <a:effectLst/>
                        </a:rPr>
                        <a:t>What is a cost of our fault if we act wrong?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US" sz="1800" dirty="0">
                          <a:effectLst/>
                        </a:rPr>
                        <a:t>What do we need?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US" sz="1800">
                          <a:effectLst/>
                        </a:rPr>
                        <a:t>What reflexive and epistemic approaches could provide? / What kind of models suits the best?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136986">
                <a:tc>
                  <a:txBody>
                    <a:bodyPr/>
                    <a:lstStyle/>
                    <a:p>
                      <a:pPr algn="l">
                        <a:spcAft>
                          <a:spcPts val="0"/>
                        </a:spcAft>
                      </a:pPr>
                      <a:r>
                        <a:rPr lang="en-US" sz="1800" dirty="0">
                          <a:effectLst/>
                        </a:rPr>
                        <a:t>Wars of brands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US" sz="1800" dirty="0">
                          <a:effectLst/>
                        </a:rPr>
                        <a:t>BMW vs AUDI, Democrats vs Republicans</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US" sz="1800" dirty="0">
                          <a:effectLst/>
                        </a:rPr>
                        <a:t>Our reputation.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US" sz="1800">
                          <a:effectLst/>
                        </a:rPr>
                        <a:t>Predict next move from your opponent and reaction of our potential clients.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US" sz="1800" dirty="0">
                          <a:effectLst/>
                        </a:rPr>
                        <a:t>We can represent activity of brand owners as a game of brands. This is a rank game. That has a common idea with the “Beauty </a:t>
                      </a:r>
                      <a:r>
                        <a:rPr lang="en-US" sz="1800" dirty="0" err="1">
                          <a:effectLst/>
                        </a:rPr>
                        <a:t>Context”game</a:t>
                      </a:r>
                      <a:r>
                        <a:rPr lang="en-US" sz="1800" dirty="0">
                          <a:effectLst/>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869863">
                <a:tc>
                  <a:txBody>
                    <a:bodyPr/>
                    <a:lstStyle/>
                    <a:p>
                      <a:pPr algn="l">
                        <a:spcAft>
                          <a:spcPts val="0"/>
                        </a:spcAft>
                      </a:pPr>
                      <a:r>
                        <a:rPr lang="en-US" sz="1800">
                          <a:effectLst/>
                        </a:rPr>
                        <a:t>Reaction of clients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US" sz="1800">
                          <a:effectLst/>
                        </a:rPr>
                        <a:t>Victoria’s secret brand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US" sz="1800">
                          <a:effectLst/>
                        </a:rPr>
                        <a:t>Potential lose a  part of our market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US" sz="1800">
                          <a:effectLst/>
                        </a:rPr>
                        <a:t>Values and reasoning, decision making of our clients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US" sz="1800" dirty="0">
                          <a:effectLst/>
                        </a:rPr>
                        <a:t>Multiple informational structure based on values of people could provide us an instrument to carefully take care of this effects.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58752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96533" y="550332"/>
            <a:ext cx="160236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1561381" y="369114"/>
          <a:ext cx="8105759" cy="5954049"/>
        </p:xfrm>
        <a:graphic>
          <a:graphicData uri="http://schemas.openxmlformats.org/presentationml/2006/ole">
            <mc:AlternateContent xmlns:mc="http://schemas.openxmlformats.org/markup-compatibility/2006">
              <mc:Choice xmlns:v="urn:schemas-microsoft-com:vml" Requires="v">
                <p:oleObj spid="_x0000_s28681" name="Picture" r:id="rId3" imgW="8363305" imgH="6137576" progId="Word.Picture.8">
                  <p:embed/>
                </p:oleObj>
              </mc:Choice>
              <mc:Fallback>
                <p:oleObj name="Picture" r:id="rId3" imgW="8363305" imgH="6137576" progId="Word.Picture.8">
                  <p:embed/>
                  <p:pic>
                    <p:nvPicPr>
                      <p:cNvPr id="5" name="Объект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1381" y="369114"/>
                        <a:ext cx="8105759" cy="5954049"/>
                      </a:xfrm>
                      <a:prstGeom prst="rect">
                        <a:avLst/>
                      </a:prstGeom>
                      <a:noFill/>
                    </p:spPr>
                  </p:pic>
                </p:oleObj>
              </mc:Fallback>
            </mc:AlternateContent>
          </a:graphicData>
        </a:graphic>
      </p:graphicFrame>
    </p:spTree>
    <p:extLst>
      <p:ext uri="{BB962C8B-B14F-4D97-AF65-F5344CB8AC3E}">
        <p14:creationId xmlns:p14="http://schemas.microsoft.com/office/powerpoint/2010/main" val="364145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5533" y="279397"/>
            <a:ext cx="7060875" cy="6341533"/>
          </a:xfrm>
        </p:spPr>
        <p:txBody>
          <a:bodyPr>
            <a:normAutofit/>
          </a:bodyPr>
          <a:lstStyle/>
          <a:p>
            <a:pPr algn="just"/>
            <a:r>
              <a:rPr lang="en-US" sz="2000" dirty="0"/>
              <a:t>We can describe structure of this environment by a directed graph. One can easily see that this any element from E can have a link to an element from N and any element of N could have a link to an object in E. We can schematically write it as E↔N. An agent has a link to an event means that the agent is involved in this event. An event has a link to an agent then this means that an agent can receive an information from about this event or this event influences the agent.</a:t>
            </a:r>
            <a:endParaRPr lang="ru-RU" sz="2000" dirty="0"/>
          </a:p>
          <a:p>
            <a:pPr algn="just"/>
            <a:r>
              <a:rPr lang="en-US" sz="2000" dirty="0"/>
              <a:t>Similar any element from N can have a link to an element from A and any element of A could have a link to an object in N. We can schematically write it as N↔A. An agent has a link to an account if and only if the agent is involved in control of this account as a member of a management team like PR agency. An account has a link to an agent if it is by a person that is associated with this account for example by name or surname. </a:t>
            </a:r>
            <a:endParaRPr lang="ru-RU" sz="2000" dirty="0"/>
          </a:p>
          <a:p>
            <a:pPr algn="just"/>
            <a:endParaRPr lang="ru-RU" sz="2000" dirty="0"/>
          </a:p>
        </p:txBody>
      </p:sp>
      <p:pic>
        <p:nvPicPr>
          <p:cNvPr id="4" name="Рисунок 3"/>
          <p:cNvPicPr/>
          <p:nvPr/>
        </p:nvPicPr>
        <p:blipFill>
          <a:blip r:embed="rId2">
            <a:extLst>
              <a:ext uri="{28A0092B-C50C-407E-A947-70E740481C1C}">
                <a14:useLocalDpi xmlns:a14="http://schemas.microsoft.com/office/drawing/2010/main" val="0"/>
              </a:ext>
            </a:extLst>
          </a:blip>
          <a:srcRect/>
          <a:stretch>
            <a:fillRect/>
          </a:stretch>
        </p:blipFill>
        <p:spPr bwMode="auto">
          <a:xfrm>
            <a:off x="7561384" y="884981"/>
            <a:ext cx="4284133" cy="39683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56053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9CF508A-0692-4780-8AB7-1BAA86E91CB5}"/>
              </a:ext>
            </a:extLst>
          </p:cNvPr>
          <p:cNvSpPr>
            <a:spLocks noGrp="1"/>
          </p:cNvSpPr>
          <p:nvPr>
            <p:ph idx="1"/>
          </p:nvPr>
        </p:nvSpPr>
        <p:spPr>
          <a:xfrm>
            <a:off x="501163" y="492369"/>
            <a:ext cx="5899638" cy="5609493"/>
          </a:xfrm>
        </p:spPr>
        <p:txBody>
          <a:bodyPr>
            <a:normAutofit lnSpcReduction="10000"/>
          </a:bodyPr>
          <a:lstStyle/>
          <a:p>
            <a:pPr algn="just"/>
            <a:r>
              <a:rPr lang="en-US" sz="2400" dirty="0"/>
              <a:t>Similar A could have links with G.  We can schematically write it as A↔G. An account could influence group and a group could influence an account. We treat influence as a term that describes a non-empty set of situation when one can change others’ behavior or state. </a:t>
            </a:r>
            <a:endParaRPr lang="ru-RU" sz="2400" dirty="0"/>
          </a:p>
          <a:p>
            <a:pPr algn="just"/>
            <a:r>
              <a:rPr lang="en-US" sz="2400" dirty="0"/>
              <a:t>An account or a group has a link to a service if he controls it. We can schematically write it as A↔S and G↔S. A service has a link to a group if it use its information or can directly influence on this account by some information or other ways.  </a:t>
            </a:r>
            <a:endParaRPr lang="ru-RU" sz="2400" dirty="0"/>
          </a:p>
          <a:p>
            <a:endParaRPr lang="ru-RU" sz="2400" dirty="0"/>
          </a:p>
        </p:txBody>
      </p:sp>
      <p:pic>
        <p:nvPicPr>
          <p:cNvPr id="4" name="Рисунок 3">
            <a:extLst>
              <a:ext uri="{FF2B5EF4-FFF2-40B4-BE49-F238E27FC236}">
                <a16:creationId xmlns:a16="http://schemas.microsoft.com/office/drawing/2014/main" id="{8FDBBA3D-2295-4349-ADB8-D92CE3A9955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689318" y="884980"/>
            <a:ext cx="5156200" cy="49369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4907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Объект 3"/>
          <p:cNvGraphicFramePr>
            <a:graphicFrameLocks noGrp="1"/>
          </p:cNvGraphicFramePr>
          <p:nvPr>
            <p:ph idx="1"/>
            <p:extLst>
              <p:ext uri="{D42A27DB-BD31-4B8C-83A1-F6EECF244321}">
                <p14:modId xmlns:p14="http://schemas.microsoft.com/office/powerpoint/2010/main" val="4021637655"/>
              </p:ext>
            </p:extLst>
          </p:nvPr>
        </p:nvGraphicFramePr>
        <p:xfrm>
          <a:off x="313269" y="338667"/>
          <a:ext cx="11590864" cy="6214534"/>
        </p:xfrm>
        <a:graphic>
          <a:graphicData uri="http://schemas.openxmlformats.org/drawingml/2006/table">
            <a:tbl>
              <a:tblPr firstRow="1" firstCol="1" bandRow="1">
                <a:tableStyleId>{5FD0F851-EC5A-4D38-B0AD-8093EC10F338}</a:tableStyleId>
              </a:tblPr>
              <a:tblGrid>
                <a:gridCol w="1814859">
                  <a:extLst>
                    <a:ext uri="{9D8B030D-6E8A-4147-A177-3AD203B41FA5}">
                      <a16:colId xmlns:a16="http://schemas.microsoft.com/office/drawing/2014/main" val="20000"/>
                    </a:ext>
                  </a:extLst>
                </a:gridCol>
                <a:gridCol w="2046626">
                  <a:extLst>
                    <a:ext uri="{9D8B030D-6E8A-4147-A177-3AD203B41FA5}">
                      <a16:colId xmlns:a16="http://schemas.microsoft.com/office/drawing/2014/main" val="20001"/>
                    </a:ext>
                  </a:extLst>
                </a:gridCol>
                <a:gridCol w="1250270">
                  <a:extLst>
                    <a:ext uri="{9D8B030D-6E8A-4147-A177-3AD203B41FA5}">
                      <a16:colId xmlns:a16="http://schemas.microsoft.com/office/drawing/2014/main" val="20002"/>
                    </a:ext>
                  </a:extLst>
                </a:gridCol>
                <a:gridCol w="2159703">
                  <a:extLst>
                    <a:ext uri="{9D8B030D-6E8A-4147-A177-3AD203B41FA5}">
                      <a16:colId xmlns:a16="http://schemas.microsoft.com/office/drawing/2014/main" val="20003"/>
                    </a:ext>
                  </a:extLst>
                </a:gridCol>
                <a:gridCol w="2159703">
                  <a:extLst>
                    <a:ext uri="{9D8B030D-6E8A-4147-A177-3AD203B41FA5}">
                      <a16:colId xmlns:a16="http://schemas.microsoft.com/office/drawing/2014/main" val="20004"/>
                    </a:ext>
                  </a:extLst>
                </a:gridCol>
                <a:gridCol w="2159703">
                  <a:extLst>
                    <a:ext uri="{9D8B030D-6E8A-4147-A177-3AD203B41FA5}">
                      <a16:colId xmlns:a16="http://schemas.microsoft.com/office/drawing/2014/main" val="20005"/>
                    </a:ext>
                  </a:extLst>
                </a:gridCol>
              </a:tblGrid>
              <a:tr h="283901">
                <a:tc>
                  <a:txBody>
                    <a:bodyPr/>
                    <a:lstStyle/>
                    <a:p>
                      <a:pPr algn="just">
                        <a:spcAft>
                          <a:spcPts val="0"/>
                        </a:spcAft>
                      </a:pPr>
                      <a:r>
                        <a:rPr lang="en-US"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E</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N</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A</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dirty="0">
                          <a:effectLst/>
                        </a:rPr>
                        <a:t>G</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dirty="0">
                          <a:effectLst/>
                        </a:rPr>
                        <a:t>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104304">
                <a:tc>
                  <a:txBody>
                    <a:bodyPr/>
                    <a:lstStyle/>
                    <a:p>
                      <a:pPr algn="just">
                        <a:spcAft>
                          <a:spcPts val="0"/>
                        </a:spcAft>
                      </a:pPr>
                      <a:r>
                        <a:rPr lang="en-US" sz="1600">
                          <a:effectLst/>
                        </a:rPr>
                        <a:t>Events (E)</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takes part</a:t>
                      </a:r>
                      <a:r>
                        <a:rPr lang="nl-NL" sz="1600">
                          <a:effectLst/>
                        </a:rPr>
                        <a:t>,</a:t>
                      </a:r>
                      <a:endParaRPr lang="ru-RU" sz="1600">
                        <a:effectLst/>
                      </a:endParaRPr>
                    </a:p>
                    <a:p>
                      <a:pPr algn="just">
                        <a:spcAft>
                          <a:spcPts val="0"/>
                        </a:spcAft>
                      </a:pPr>
                      <a:r>
                        <a:rPr lang="en-US" sz="1600">
                          <a:effectLst/>
                        </a:rPr>
                        <a:t>producing [3]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provides statistics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419508">
                <a:tc>
                  <a:txBody>
                    <a:bodyPr/>
                    <a:lstStyle/>
                    <a:p>
                      <a:pPr algn="just">
                        <a:spcAft>
                          <a:spcPts val="0"/>
                        </a:spcAft>
                      </a:pPr>
                      <a:r>
                        <a:rPr lang="en-US" sz="1600">
                          <a:effectLst/>
                        </a:rPr>
                        <a:t>Agents (N)</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get information, </a:t>
                      </a:r>
                      <a:endParaRPr lang="ru-RU" sz="1600">
                        <a:effectLst/>
                      </a:endParaRPr>
                    </a:p>
                    <a:p>
                      <a:pPr algn="just">
                        <a:spcAft>
                          <a:spcPts val="0"/>
                        </a:spcAft>
                      </a:pPr>
                      <a:r>
                        <a:rPr lang="en-US" sz="1600">
                          <a:effectLst/>
                        </a:rPr>
                        <a:t>is influenced</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dirty="0">
                          <a:effectLst/>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dirty="0">
                          <a:effectLst/>
                        </a:rPr>
                        <a:t>can use information about the certain real person like name, hobbies etc. [3]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dirty="0">
                          <a:effectLst/>
                        </a:rPr>
                        <a:t>provides  expert opinions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coordinates, influences [4]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135607">
                <a:tc>
                  <a:txBody>
                    <a:bodyPr/>
                    <a:lstStyle/>
                    <a:p>
                      <a:pPr algn="just">
                        <a:spcAft>
                          <a:spcPts val="0"/>
                        </a:spcAft>
                      </a:pPr>
                      <a:r>
                        <a:rPr lang="en-US" sz="1600">
                          <a:effectLst/>
                        </a:rPr>
                        <a:t>Accounts (A)</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availability depends on this event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can create,</a:t>
                      </a:r>
                      <a:endParaRPr lang="ru-RU" sz="1600">
                        <a:effectLst/>
                      </a:endParaRPr>
                    </a:p>
                    <a:p>
                      <a:pPr algn="just">
                        <a:spcAft>
                          <a:spcPts val="0"/>
                        </a:spcAft>
                      </a:pPr>
                      <a:r>
                        <a:rPr lang="en-US" sz="1600">
                          <a:effectLst/>
                        </a:rPr>
                        <a:t>controls, manages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dirty="0">
                          <a:effectLst/>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provides  discussions</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provides statistics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135607">
                <a:tc>
                  <a:txBody>
                    <a:bodyPr/>
                    <a:lstStyle/>
                    <a:p>
                      <a:pPr algn="just">
                        <a:spcAft>
                          <a:spcPts val="0"/>
                        </a:spcAft>
                      </a:pPr>
                      <a:r>
                        <a:rPr lang="en-US" sz="1600">
                          <a:effectLst/>
                        </a:rPr>
                        <a:t>Communities (G)</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can be a result of public events like studying in the same school</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can create,</a:t>
                      </a:r>
                      <a:endParaRPr lang="ru-RU" sz="1600">
                        <a:effectLst/>
                      </a:endParaRPr>
                    </a:p>
                    <a:p>
                      <a:pPr algn="just">
                        <a:spcAft>
                          <a:spcPts val="0"/>
                        </a:spcAft>
                      </a:pPr>
                      <a:r>
                        <a:rPr lang="en-US" sz="1600">
                          <a:effectLst/>
                        </a:rPr>
                        <a:t>controls, manages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can take part in discussions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dirty="0">
                          <a:effectLst/>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provides statistics</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135607">
                <a:tc>
                  <a:txBody>
                    <a:bodyPr/>
                    <a:lstStyle/>
                    <a:p>
                      <a:pPr algn="just">
                        <a:spcAft>
                          <a:spcPts val="0"/>
                        </a:spcAft>
                      </a:pPr>
                      <a:r>
                        <a:rPr lang="en-US" sz="1600">
                          <a:effectLst/>
                        </a:rPr>
                        <a:t>Services (S)</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make news,</a:t>
                      </a:r>
                      <a:endParaRPr lang="ru-RU" sz="1600">
                        <a:effectLst/>
                      </a:endParaRPr>
                    </a:p>
                    <a:p>
                      <a:pPr algn="just">
                        <a:spcAft>
                          <a:spcPts val="0"/>
                        </a:spcAft>
                      </a:pPr>
                      <a:r>
                        <a:rPr lang="en-US" sz="1600">
                          <a:effectLst/>
                        </a:rPr>
                        <a:t>gives direct link to information from nature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a:effectLst/>
                        </a:rPr>
                        <a:t>get information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dirty="0">
                          <a:effectLst/>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dirty="0">
                          <a:effectLst/>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US" sz="1600" dirty="0">
                          <a:effectLst/>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03252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976818413"/>
              </p:ext>
            </p:extLst>
          </p:nvPr>
        </p:nvGraphicFramePr>
        <p:xfrm>
          <a:off x="283122" y="240771"/>
          <a:ext cx="11527878" cy="6372357"/>
        </p:xfrm>
        <a:graphic>
          <a:graphicData uri="http://schemas.openxmlformats.org/drawingml/2006/table">
            <a:tbl>
              <a:tblPr firstRow="1" firstCol="1" bandRow="1">
                <a:tableStyleId>{5FD0F851-EC5A-4D38-B0AD-8093EC10F338}</a:tableStyleId>
              </a:tblPr>
              <a:tblGrid>
                <a:gridCol w="446868">
                  <a:extLst>
                    <a:ext uri="{9D8B030D-6E8A-4147-A177-3AD203B41FA5}">
                      <a16:colId xmlns:a16="http://schemas.microsoft.com/office/drawing/2014/main" val="20000"/>
                    </a:ext>
                  </a:extLst>
                </a:gridCol>
                <a:gridCol w="1852344">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838351">
                  <a:extLst>
                    <a:ext uri="{9D8B030D-6E8A-4147-A177-3AD203B41FA5}">
                      <a16:colId xmlns:a16="http://schemas.microsoft.com/office/drawing/2014/main" val="20003"/>
                    </a:ext>
                  </a:extLst>
                </a:gridCol>
                <a:gridCol w="1728783">
                  <a:extLst>
                    <a:ext uri="{9D8B030D-6E8A-4147-A177-3AD203B41FA5}">
                      <a16:colId xmlns:a16="http://schemas.microsoft.com/office/drawing/2014/main" val="20004"/>
                    </a:ext>
                  </a:extLst>
                </a:gridCol>
                <a:gridCol w="1790143">
                  <a:extLst>
                    <a:ext uri="{9D8B030D-6E8A-4147-A177-3AD203B41FA5}">
                      <a16:colId xmlns:a16="http://schemas.microsoft.com/office/drawing/2014/main" val="20005"/>
                    </a:ext>
                  </a:extLst>
                </a:gridCol>
                <a:gridCol w="1890189">
                  <a:extLst>
                    <a:ext uri="{9D8B030D-6E8A-4147-A177-3AD203B41FA5}">
                      <a16:colId xmlns:a16="http://schemas.microsoft.com/office/drawing/2014/main" val="20006"/>
                    </a:ext>
                  </a:extLst>
                </a:gridCol>
              </a:tblGrid>
              <a:tr h="147191">
                <a:tc>
                  <a:txBody>
                    <a:bodyPr/>
                    <a:lstStyle/>
                    <a:p>
                      <a:pPr algn="just">
                        <a:spcAft>
                          <a:spcPts val="0"/>
                        </a:spcAft>
                      </a:pPr>
                      <a:r>
                        <a:rPr lang="en-US" sz="1600" dirty="0">
                          <a:effectLst/>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User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Why?</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When?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How?</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Where?</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What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extLst>
                  <a:ext uri="{0D108BD9-81ED-4DB2-BD59-A6C34878D82A}">
                    <a16:rowId xmlns:a16="http://schemas.microsoft.com/office/drawing/2014/main" val="10000"/>
                  </a:ext>
                </a:extLst>
              </a:tr>
              <a:tr h="1006293">
                <a:tc>
                  <a:txBody>
                    <a:bodyPr/>
                    <a:lstStyle/>
                    <a:p>
                      <a:pPr algn="just">
                        <a:spcAft>
                          <a:spcPts val="0"/>
                        </a:spcAft>
                      </a:pPr>
                      <a:r>
                        <a:rPr lang="en-US" sz="1600" dirty="0">
                          <a:effectLst/>
                        </a:rPr>
                        <a:t>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dirty="0">
                          <a:effectLst/>
                        </a:rPr>
                        <a:t>Exists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dirty="0">
                          <a:effectLst/>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dirty="0">
                          <a:effectLst/>
                        </a:rPr>
                        <a:t>Have good enough devices and time</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By creating an account once</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dirty="0">
                          <a:effectLst/>
                        </a:rPr>
                        <a:t>In a few network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dirty="0">
                          <a:effectLst/>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extLst>
                  <a:ext uri="{0D108BD9-81ED-4DB2-BD59-A6C34878D82A}">
                    <a16:rowId xmlns:a16="http://schemas.microsoft.com/office/drawing/2014/main" val="10001"/>
                  </a:ext>
                </a:extLst>
              </a:tr>
              <a:tr h="735954">
                <a:tc>
                  <a:txBody>
                    <a:bodyPr/>
                    <a:lstStyle/>
                    <a:p>
                      <a:pPr algn="just">
                        <a:spcAft>
                          <a:spcPts val="0"/>
                        </a:spcAft>
                      </a:pPr>
                      <a:r>
                        <a:rPr lang="en-US" sz="1600">
                          <a:effectLst/>
                        </a:rPr>
                        <a:t>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Is identified</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Wants to spread influence</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When most his friends are</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By photo, identification number</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In friend list and in global search</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dirty="0">
                          <a:effectLst/>
                        </a:rPr>
                        <a:t>Name and photo, friends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extLst>
                  <a:ext uri="{0D108BD9-81ED-4DB2-BD59-A6C34878D82A}">
                    <a16:rowId xmlns:a16="http://schemas.microsoft.com/office/drawing/2014/main" val="10002"/>
                  </a:ext>
                </a:extLst>
              </a:tr>
              <a:tr h="735954">
                <a:tc>
                  <a:txBody>
                    <a:bodyPr/>
                    <a:lstStyle/>
                    <a:p>
                      <a:pPr algn="just">
                        <a:spcAft>
                          <a:spcPts val="0"/>
                        </a:spcAft>
                      </a:pPr>
                      <a:r>
                        <a:rPr lang="en-US" sz="1600">
                          <a:effectLst/>
                        </a:rPr>
                        <a:t>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Get message</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Want to find for new information</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Several times a day</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By signal from a device</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Spam, new useful information.</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extLst>
                  <a:ext uri="{0D108BD9-81ED-4DB2-BD59-A6C34878D82A}">
                    <a16:rowId xmlns:a16="http://schemas.microsoft.com/office/drawing/2014/main" val="10003"/>
                  </a:ext>
                </a:extLst>
              </a:tr>
              <a:tr h="1150049">
                <a:tc>
                  <a:txBody>
                    <a:bodyPr/>
                    <a:lstStyle/>
                    <a:p>
                      <a:pPr algn="just">
                        <a:spcAft>
                          <a:spcPts val="0"/>
                        </a:spcAft>
                      </a:pPr>
                      <a:r>
                        <a:rPr lang="en-US" sz="1600">
                          <a:effectLst/>
                        </a:rPr>
                        <a:t>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Activates</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A dangerous  tendency that he wants to avoid</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Messages that he likes or doesn’t like</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Change his opinion or get a pleasure</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dirty="0">
                          <a:effectLst/>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Decision rule, activity</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extLst>
                  <a:ext uri="{0D108BD9-81ED-4DB2-BD59-A6C34878D82A}">
                    <a16:rowId xmlns:a16="http://schemas.microsoft.com/office/drawing/2014/main" val="10004"/>
                  </a:ext>
                </a:extLst>
              </a:tr>
              <a:tr h="1437562">
                <a:tc>
                  <a:txBody>
                    <a:bodyPr/>
                    <a:lstStyle/>
                    <a:p>
                      <a:pPr algn="just">
                        <a:spcAft>
                          <a:spcPts val="0"/>
                        </a:spcAft>
                      </a:pPr>
                      <a:r>
                        <a:rPr lang="en-US" sz="1600">
                          <a:effectLst/>
                        </a:rPr>
                        <a:t>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Share with others  activity</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With all friends</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Activates too much</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By using a share button</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A post that illustrates   a dangerous  tendency that he wants to avoid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extLst>
                  <a:ext uri="{0D108BD9-81ED-4DB2-BD59-A6C34878D82A}">
                    <a16:rowId xmlns:a16="http://schemas.microsoft.com/office/drawing/2014/main" val="10005"/>
                  </a:ext>
                </a:extLst>
              </a:tr>
              <a:tr h="575025">
                <a:tc>
                  <a:txBody>
                    <a:bodyPr/>
                    <a:lstStyle/>
                    <a:p>
                      <a:pPr algn="just">
                        <a:spcAft>
                          <a:spcPts val="0"/>
                        </a:spcAft>
                      </a:pPr>
                      <a:r>
                        <a:rPr lang="en-US" sz="1600">
                          <a:effectLst/>
                        </a:rPr>
                        <a:t>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Modify before sharing</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To emphasize details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Adding own text</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Posts</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extLst>
                  <a:ext uri="{0D108BD9-81ED-4DB2-BD59-A6C34878D82A}">
                    <a16:rowId xmlns:a16="http://schemas.microsoft.com/office/drawing/2014/main" val="10006"/>
                  </a:ext>
                </a:extLst>
              </a:tr>
              <a:tr h="431268">
                <a:tc>
                  <a:txBody>
                    <a:bodyPr/>
                    <a:lstStyle/>
                    <a:p>
                      <a:pPr algn="just">
                        <a:spcAft>
                          <a:spcPts val="0"/>
                        </a:spcAft>
                      </a:pPr>
                      <a:r>
                        <a:rPr lang="en-US" sz="1600">
                          <a:effectLst/>
                        </a:rPr>
                        <a:t>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Change behavior for (1)-(6)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tc>
                  <a:txBody>
                    <a:bodyPr/>
                    <a:lstStyle/>
                    <a:p>
                      <a:pPr algn="just">
                        <a:spcAft>
                          <a:spcPts val="0"/>
                        </a:spcAft>
                      </a:pPr>
                      <a:r>
                        <a:rPr lang="en-US" sz="1600" dirty="0">
                          <a:effectLst/>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961" marR="40961"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36291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813BAE-8214-41C9-8CCE-B1618966A9B8}"/>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362ED1EA-4259-4D5D-8EBB-B62A3A239F28}"/>
              </a:ext>
            </a:extLst>
          </p:cNvPr>
          <p:cNvSpPr>
            <a:spLocks noGrp="1"/>
          </p:cNvSpPr>
          <p:nvPr>
            <p:ph idx="1"/>
          </p:nvPr>
        </p:nvSpPr>
        <p:spPr/>
        <p:txBody>
          <a:bodyPr/>
          <a:lstStyle/>
          <a:p>
            <a:endParaRPr lang="ru-RU" dirty="0"/>
          </a:p>
        </p:txBody>
      </p:sp>
      <p:pic>
        <p:nvPicPr>
          <p:cNvPr id="4" name="Рисунок 3">
            <a:extLst>
              <a:ext uri="{FF2B5EF4-FFF2-40B4-BE49-F238E27FC236}">
                <a16:creationId xmlns:a16="http://schemas.microsoft.com/office/drawing/2014/main" id="{A3BFB02B-E0F2-4548-9C52-20FB292A8A24}"/>
              </a:ext>
            </a:extLst>
          </p:cNvPr>
          <p:cNvPicPr>
            <a:picLocks noChangeAspect="1"/>
          </p:cNvPicPr>
          <p:nvPr/>
        </p:nvPicPr>
        <p:blipFill>
          <a:blip r:embed="rId2"/>
          <a:stretch>
            <a:fillRect/>
          </a:stretch>
        </p:blipFill>
        <p:spPr>
          <a:xfrm>
            <a:off x="3720811" y="529936"/>
            <a:ext cx="4244637" cy="579812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1219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A7CB34-A76C-46AB-B2C6-E12C14A81032}"/>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3FB61B81-F016-4A38-9589-387636E39383}"/>
              </a:ext>
            </a:extLst>
          </p:cNvPr>
          <p:cNvSpPr>
            <a:spLocks noGrp="1"/>
          </p:cNvSpPr>
          <p:nvPr>
            <p:ph idx="1"/>
          </p:nvPr>
        </p:nvSpPr>
        <p:spPr/>
        <p:txBody>
          <a:bodyPr/>
          <a:lstStyle/>
          <a:p>
            <a:r>
              <a:rPr lang="en-US" sz="9600" b="1" dirty="0">
                <a:solidFill>
                  <a:schemeClr val="accent1"/>
                </a:solidFill>
              </a:rPr>
              <a:t>?</a:t>
            </a:r>
            <a:endParaRPr lang="ru-RU" sz="9600" b="1" dirty="0">
              <a:solidFill>
                <a:schemeClr val="accent1"/>
              </a:solidFill>
            </a:endParaRPr>
          </a:p>
          <a:p>
            <a:endParaRPr lang="ru-RU" dirty="0"/>
          </a:p>
        </p:txBody>
      </p:sp>
      <p:pic>
        <p:nvPicPr>
          <p:cNvPr id="4" name="Рисунок 3">
            <a:extLst>
              <a:ext uri="{FF2B5EF4-FFF2-40B4-BE49-F238E27FC236}">
                <a16:creationId xmlns:a16="http://schemas.microsoft.com/office/drawing/2014/main" id="{14995D57-F884-4F99-AA3B-BD2666169782}"/>
              </a:ext>
            </a:extLst>
          </p:cNvPr>
          <p:cNvPicPr>
            <a:picLocks noChangeAspect="1"/>
          </p:cNvPicPr>
          <p:nvPr/>
        </p:nvPicPr>
        <p:blipFill>
          <a:blip r:embed="rId2"/>
          <a:stretch>
            <a:fillRect/>
          </a:stretch>
        </p:blipFill>
        <p:spPr>
          <a:xfrm>
            <a:off x="637642" y="491710"/>
            <a:ext cx="8838534" cy="5874580"/>
          </a:xfrm>
          <a:prstGeom prst="rect">
            <a:avLst/>
          </a:prstGeom>
        </p:spPr>
      </p:pic>
      <p:sp>
        <p:nvSpPr>
          <p:cNvPr id="5" name="Прямоугольник 4">
            <a:extLst>
              <a:ext uri="{FF2B5EF4-FFF2-40B4-BE49-F238E27FC236}">
                <a16:creationId xmlns:a16="http://schemas.microsoft.com/office/drawing/2014/main" id="{49EE105A-BF84-4BC7-9C8F-84E153F76303}"/>
              </a:ext>
            </a:extLst>
          </p:cNvPr>
          <p:cNvSpPr/>
          <p:nvPr/>
        </p:nvSpPr>
        <p:spPr>
          <a:xfrm>
            <a:off x="9939813" y="1689097"/>
            <a:ext cx="1614545" cy="3154710"/>
          </a:xfrm>
          <a:prstGeom prst="rect">
            <a:avLst/>
          </a:prstGeom>
        </p:spPr>
        <p:txBody>
          <a:bodyPr wrap="none">
            <a:spAutoFit/>
          </a:bodyPr>
          <a:lstStyle/>
          <a:p>
            <a:r>
              <a:rPr lang="en-US" sz="19900" b="1" dirty="0">
                <a:solidFill>
                  <a:schemeClr val="tx1">
                    <a:lumMod val="85000"/>
                    <a:lumOff val="15000"/>
                  </a:schemeClr>
                </a:solidFill>
              </a:rPr>
              <a:t>?</a:t>
            </a:r>
            <a:endParaRPr lang="ru-RU" sz="19900" b="1" dirty="0">
              <a:solidFill>
                <a:schemeClr val="tx1">
                  <a:lumMod val="85000"/>
                  <a:lumOff val="15000"/>
                </a:schemeClr>
              </a:solidFill>
            </a:endParaRPr>
          </a:p>
        </p:txBody>
      </p:sp>
    </p:spTree>
    <p:extLst>
      <p:ext uri="{BB962C8B-B14F-4D97-AF65-F5344CB8AC3E}">
        <p14:creationId xmlns:p14="http://schemas.microsoft.com/office/powerpoint/2010/main" val="3536688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E0FDD6-D582-4C97-80AD-29AB1614E37A}"/>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C2C5E723-66BC-453F-98B2-55C018354E02}"/>
              </a:ext>
            </a:extLst>
          </p:cNvPr>
          <p:cNvSpPr>
            <a:spLocks noGrp="1"/>
          </p:cNvSpPr>
          <p:nvPr>
            <p:ph idx="1"/>
          </p:nvPr>
        </p:nvSpPr>
        <p:spPr/>
        <p:txBody>
          <a:bodyPr/>
          <a:lstStyle/>
          <a:p>
            <a:endParaRPr lang="ru-RU" dirty="0"/>
          </a:p>
        </p:txBody>
      </p:sp>
      <p:pic>
        <p:nvPicPr>
          <p:cNvPr id="20482" name="Picture 2" descr="https://3riversmarketinggroup.com/wp-content/uploads/2015/03/SM-Graphic.png">
            <a:extLst>
              <a:ext uri="{FF2B5EF4-FFF2-40B4-BE49-F238E27FC236}">
                <a16:creationId xmlns:a16="http://schemas.microsoft.com/office/drawing/2014/main" id="{1371358A-3389-4A5F-8E64-790935ABBD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925" y="1402081"/>
            <a:ext cx="5302920" cy="424233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ÐÐ°ÑÑÐ¸Ð½ÐºÐ¸ Ð¿Ð¾ Ð·Ð°Ð¿ÑÐ¾ÑÑ epistemic logic">
            <a:extLst>
              <a:ext uri="{FF2B5EF4-FFF2-40B4-BE49-F238E27FC236}">
                <a16:creationId xmlns:a16="http://schemas.microsoft.com/office/drawing/2014/main" id="{0D738BF2-C400-49D3-A241-C2EBA726C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2877" y="1997904"/>
            <a:ext cx="4336871" cy="3227950"/>
          </a:xfrm>
          <a:prstGeom prst="rect">
            <a:avLst/>
          </a:prstGeom>
          <a:noFill/>
          <a:extLst>
            <a:ext uri="{909E8E84-426E-40DD-AFC4-6F175D3DCCD1}">
              <a14:hiddenFill xmlns:a14="http://schemas.microsoft.com/office/drawing/2010/main">
                <a:solidFill>
                  <a:srgbClr val="FFFFFF"/>
                </a:solidFill>
              </a14:hiddenFill>
            </a:ext>
          </a:extLst>
        </p:spPr>
      </p:pic>
      <p:sp>
        <p:nvSpPr>
          <p:cNvPr id="4" name="Равно 3">
            <a:extLst>
              <a:ext uri="{FF2B5EF4-FFF2-40B4-BE49-F238E27FC236}">
                <a16:creationId xmlns:a16="http://schemas.microsoft.com/office/drawing/2014/main" id="{DFAC1FEB-FC23-42C2-BB1F-9542DCD030A3}"/>
              </a:ext>
            </a:extLst>
          </p:cNvPr>
          <p:cNvSpPr/>
          <p:nvPr/>
        </p:nvSpPr>
        <p:spPr>
          <a:xfrm>
            <a:off x="9709181" y="3066049"/>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5" name="Знак ''плюс'' 4">
            <a:extLst>
              <a:ext uri="{FF2B5EF4-FFF2-40B4-BE49-F238E27FC236}">
                <a16:creationId xmlns:a16="http://schemas.microsoft.com/office/drawing/2014/main" id="{3FED7284-3B1F-4795-9917-CE2FA398212C}"/>
              </a:ext>
            </a:extLst>
          </p:cNvPr>
          <p:cNvSpPr/>
          <p:nvPr/>
        </p:nvSpPr>
        <p:spPr>
          <a:xfrm>
            <a:off x="4279044" y="3066049"/>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A3D71DAD-81DC-4E70-838D-EF038ACAF676}"/>
              </a:ext>
            </a:extLst>
          </p:cNvPr>
          <p:cNvSpPr txBox="1"/>
          <p:nvPr/>
        </p:nvSpPr>
        <p:spPr>
          <a:xfrm>
            <a:off x="10475895" y="1997904"/>
            <a:ext cx="1742785" cy="3154710"/>
          </a:xfrm>
          <a:prstGeom prst="rect">
            <a:avLst/>
          </a:prstGeom>
          <a:noFill/>
        </p:spPr>
        <p:txBody>
          <a:bodyPr wrap="none" rtlCol="0">
            <a:spAutoFit/>
          </a:bodyPr>
          <a:lstStyle/>
          <a:p>
            <a:r>
              <a:rPr lang="en-US" sz="19900" b="1" dirty="0">
                <a:solidFill>
                  <a:schemeClr val="accent1"/>
                </a:solidFill>
              </a:rPr>
              <a:t>?</a:t>
            </a:r>
            <a:endParaRPr lang="ru-RU" sz="19900" b="1" dirty="0">
              <a:solidFill>
                <a:schemeClr val="accent1"/>
              </a:solidFill>
            </a:endParaRPr>
          </a:p>
        </p:txBody>
      </p:sp>
    </p:spTree>
    <p:extLst>
      <p:ext uri="{BB962C8B-B14F-4D97-AF65-F5344CB8AC3E}">
        <p14:creationId xmlns:p14="http://schemas.microsoft.com/office/powerpoint/2010/main" val="2129400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nl-NL" dirty="0"/>
              <a:t>Thank you</a:t>
            </a:r>
            <a:endParaRPr lang="ru-RU" dirty="0"/>
          </a:p>
        </p:txBody>
      </p:sp>
      <p:sp>
        <p:nvSpPr>
          <p:cNvPr id="10" name="Объект 9"/>
          <p:cNvSpPr>
            <a:spLocks noGrp="1"/>
          </p:cNvSpPr>
          <p:nvPr>
            <p:ph idx="1"/>
          </p:nvPr>
        </p:nvSpPr>
        <p:spPr/>
        <p:txBody>
          <a:bodyPr/>
          <a:lstStyle/>
          <a:p>
            <a:endParaRPr lang="ru-RU"/>
          </a:p>
        </p:txBody>
      </p:sp>
    </p:spTree>
    <p:extLst>
      <p:ext uri="{BB962C8B-B14F-4D97-AF65-F5344CB8AC3E}">
        <p14:creationId xmlns:p14="http://schemas.microsoft.com/office/powerpoint/2010/main" val="4006070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en-US" dirty="0"/>
              <a:t>In a very naïve and simple way [10], one can create a model for social activity [2 ] in a OSN and close to it (pic. 1).  </a:t>
            </a:r>
            <a:endParaRPr lang="ru-RU" dirty="0"/>
          </a:p>
          <a:p>
            <a:r>
              <a:rPr lang="en-US" dirty="0"/>
              <a:t>Let </a:t>
            </a:r>
            <a:r>
              <a:rPr lang="en-US" i="1" dirty="0"/>
              <a:t>E</a:t>
            </a:r>
            <a:r>
              <a:rPr lang="en-US" dirty="0"/>
              <a:t>={1, …, </a:t>
            </a:r>
            <a:r>
              <a:rPr lang="en-US" i="1" dirty="0"/>
              <a:t>e</a:t>
            </a:r>
            <a:r>
              <a:rPr lang="en-US" dirty="0"/>
              <a:t>} – is a set of events in a nature that we take into account, </a:t>
            </a:r>
            <a:r>
              <a:rPr lang="en-US" i="1" dirty="0"/>
              <a:t>N</a:t>
            </a:r>
            <a:r>
              <a:rPr lang="en-US" dirty="0"/>
              <a:t>={1,…, </a:t>
            </a:r>
            <a:r>
              <a:rPr lang="en-US" i="1" dirty="0"/>
              <a:t>n</a:t>
            </a:r>
            <a:r>
              <a:rPr lang="en-US" dirty="0"/>
              <a:t>} – a set of agents, </a:t>
            </a:r>
            <a:r>
              <a:rPr lang="en-US" i="1" dirty="0"/>
              <a:t>A</a:t>
            </a:r>
            <a:r>
              <a:rPr lang="en-US" dirty="0"/>
              <a:t>={1,…</a:t>
            </a:r>
            <a:r>
              <a:rPr lang="en-US" i="1" dirty="0"/>
              <a:t>a</a:t>
            </a:r>
            <a:r>
              <a:rPr lang="en-US" dirty="0"/>
              <a:t>} – a set of OSN accounts, </a:t>
            </a:r>
            <a:r>
              <a:rPr lang="en-US" i="1" dirty="0"/>
              <a:t>G</a:t>
            </a:r>
            <a:r>
              <a:rPr lang="en-US" dirty="0"/>
              <a:t>={1,…, </a:t>
            </a:r>
            <a:r>
              <a:rPr lang="en-US" i="1" dirty="0"/>
              <a:t>g</a:t>
            </a:r>
            <a:r>
              <a:rPr lang="en-US" dirty="0"/>
              <a:t>} – a set of groups, news groups communities and others similar communities in OSN that are subsets of </a:t>
            </a:r>
            <a:r>
              <a:rPr lang="en-US" i="1" dirty="0"/>
              <a:t>A</a:t>
            </a:r>
            <a:r>
              <a:rPr lang="en-US" dirty="0"/>
              <a:t>.  Let </a:t>
            </a:r>
            <a:r>
              <a:rPr lang="en-US" i="1" dirty="0"/>
              <a:t>S</a:t>
            </a:r>
            <a:r>
              <a:rPr lang="en-US" dirty="0"/>
              <a:t> = {1, …, </a:t>
            </a:r>
            <a:r>
              <a:rPr lang="en-US" i="1" dirty="0"/>
              <a:t>s</a:t>
            </a:r>
            <a:r>
              <a:rPr lang="en-US" dirty="0"/>
              <a:t>} - are services of OSN.</a:t>
            </a:r>
            <a:endParaRPr lang="ru-RU" dirty="0"/>
          </a:p>
          <a:p>
            <a:endParaRPr lang="ru-RU" dirty="0"/>
          </a:p>
        </p:txBody>
      </p:sp>
    </p:spTree>
    <p:extLst>
      <p:ext uri="{BB962C8B-B14F-4D97-AF65-F5344CB8AC3E}">
        <p14:creationId xmlns:p14="http://schemas.microsoft.com/office/powerpoint/2010/main" val="4026260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30200" y="364067"/>
            <a:ext cx="11582400" cy="6206066"/>
          </a:xfrm>
        </p:spPr>
        <p:txBody>
          <a:bodyPr>
            <a:normAutofit/>
          </a:bodyPr>
          <a:lstStyle/>
          <a:p>
            <a:r>
              <a:rPr lang="en-US" dirty="0"/>
              <a:t>Consider a model, where an agent purchases a certain product based on his/her preferences and on the information about the share of other agents planning such purchase. Interestingly, most advertising campaigns can be described by the model of informational control with agents’ Reflexion of rank 1 or 2.</a:t>
            </a:r>
            <a:endParaRPr lang="ru-RU" dirty="0"/>
          </a:p>
          <a:p>
            <a:r>
              <a:rPr lang="en-US" dirty="0"/>
              <a:t>Suppose that there are agents of two types. The ones having type 1 incline to purchase products regardless of advertising, while agents of type 2 would not. Denote by </a:t>
            </a:r>
            <a:r>
              <a:rPr lang="ru-RU" i="1" dirty="0">
                <a:sym typeface="Symbol" panose="05050102010706020507" pitchFamily="18" charset="2"/>
              </a:rPr>
              <a:t></a:t>
            </a:r>
            <a:r>
              <a:rPr lang="en-US" i="1" dirty="0"/>
              <a:t> </a:t>
            </a:r>
            <a:r>
              <a:rPr lang="ru-RU" dirty="0">
                <a:sym typeface="Symbol" panose="05050102010706020507" pitchFamily="18" charset="2"/>
              </a:rPr>
              <a:t></a:t>
            </a:r>
            <a:r>
              <a:rPr lang="en-US" dirty="0"/>
              <a:t> [0; 1] the share of type 1 agents. Type 2 agents (their share makes up (1–</a:t>
            </a:r>
            <a:r>
              <a:rPr lang="en-US" i="1" dirty="0">
                <a:sym typeface="Symbol" panose="05050102010706020507" pitchFamily="18" charset="2"/>
              </a:rPr>
              <a:t></a:t>
            </a:r>
            <a:r>
              <a:rPr lang="en-US" dirty="0"/>
              <a:t>)) are subject to advertising effect; however, they do not comprehend this. Let us reflect social impact as follows. Assume that type 2 agents choose the action </a:t>
            </a:r>
            <a:r>
              <a:rPr lang="en-US" i="1" dirty="0"/>
              <a:t>a</a:t>
            </a:r>
            <a:r>
              <a:rPr lang="en-US" dirty="0"/>
              <a:t> with the probability </a:t>
            </a:r>
            <a:r>
              <a:rPr lang="en-US" i="1" dirty="0"/>
              <a:t>p</a:t>
            </a:r>
            <a:r>
              <a:rPr lang="en-US" dirty="0"/>
              <a:t>(</a:t>
            </a:r>
            <a:r>
              <a:rPr lang="en-US" i="1" dirty="0">
                <a:sym typeface="Symbol" panose="05050102010706020507" pitchFamily="18" charset="2"/>
              </a:rPr>
              <a:t></a:t>
            </a:r>
            <a:r>
              <a:rPr lang="en-US" dirty="0"/>
              <a:t>) and the action the action </a:t>
            </a:r>
            <a:r>
              <a:rPr lang="en-US" i="1" dirty="0"/>
              <a:t>r</a:t>
            </a:r>
            <a:r>
              <a:rPr lang="en-US" dirty="0"/>
              <a:t> with the probability 1</a:t>
            </a:r>
            <a:r>
              <a:rPr lang="en-US" i="1" dirty="0"/>
              <a:t> </a:t>
            </a:r>
            <a:r>
              <a:rPr lang="en-US" dirty="0"/>
              <a:t>–</a:t>
            </a:r>
            <a:r>
              <a:rPr lang="en-US" i="1" dirty="0"/>
              <a:t> p</a:t>
            </a:r>
            <a:r>
              <a:rPr lang="en-US" dirty="0"/>
              <a:t>(</a:t>
            </a:r>
            <a:r>
              <a:rPr lang="en-US" i="1" dirty="0">
                <a:sym typeface="Symbol" panose="05050102010706020507" pitchFamily="18" charset="2"/>
              </a:rPr>
              <a:t></a:t>
            </a:r>
            <a:r>
              <a:rPr lang="en-US" dirty="0"/>
              <a:t>). The relationship </a:t>
            </a:r>
            <a:r>
              <a:rPr lang="en-US" i="1" dirty="0"/>
              <a:t>p</a:t>
            </a:r>
            <a:r>
              <a:rPr lang="en-US" dirty="0"/>
              <a:t>(</a:t>
            </a:r>
            <a:r>
              <a:rPr lang="ru-RU" dirty="0">
                <a:sym typeface="Symbol" panose="05050102010706020507" pitchFamily="18" charset="2"/>
              </a:rPr>
              <a:t></a:t>
            </a:r>
            <a:r>
              <a:rPr lang="en-US" dirty="0"/>
              <a:t>) (the choice probability as a function of the share of type 1 agents) characterizes their reluctance of being contrarians.</a:t>
            </a:r>
            <a:endParaRPr lang="ru-RU" dirty="0"/>
          </a:p>
          <a:p>
            <a:r>
              <a:rPr lang="en-US" dirty="0"/>
              <a:t>Imagine that the actual share </a:t>
            </a:r>
            <a:r>
              <a:rPr lang="en-US" i="1" dirty="0">
                <a:sym typeface="Symbol" panose="05050102010706020507" pitchFamily="18" charset="2"/>
              </a:rPr>
              <a:t></a:t>
            </a:r>
            <a:r>
              <a:rPr lang="en-US" i="1" dirty="0"/>
              <a:t> </a:t>
            </a:r>
            <a:r>
              <a:rPr lang="en-US" dirty="0"/>
              <a:t>of type 1 agents forms a common knowledge. Then agents expect that </a:t>
            </a:r>
            <a:r>
              <a:rPr lang="en-US" i="1" dirty="0">
                <a:sym typeface="Symbol" panose="05050102010706020507" pitchFamily="18" charset="2"/>
              </a:rPr>
              <a:t></a:t>
            </a:r>
            <a:r>
              <a:rPr lang="en-US" dirty="0"/>
              <a:t> agents purchase the product. Nevertheless, in reality they observe that the product is purchased by</a:t>
            </a:r>
            <a:endParaRPr lang="ru-RU" dirty="0"/>
          </a:p>
          <a:p>
            <a:r>
              <a:rPr lang="en-US" dirty="0"/>
              <a:t>(1) </a:t>
            </a:r>
            <a:r>
              <a:rPr lang="en-US" i="1" dirty="0"/>
              <a:t>x</a:t>
            </a:r>
            <a:r>
              <a:rPr lang="en-US" dirty="0"/>
              <a:t>(</a:t>
            </a:r>
            <a:r>
              <a:rPr lang="en-US" i="1" dirty="0">
                <a:sym typeface="Symbol" panose="05050102010706020507" pitchFamily="18" charset="2"/>
              </a:rPr>
              <a:t></a:t>
            </a:r>
            <a:r>
              <a:rPr lang="en-US" dirty="0"/>
              <a:t>)</a:t>
            </a:r>
            <a:r>
              <a:rPr lang="en-US" i="1" dirty="0"/>
              <a:t> </a:t>
            </a:r>
            <a:r>
              <a:rPr lang="en-US" dirty="0"/>
              <a:t>=</a:t>
            </a:r>
            <a:r>
              <a:rPr lang="en-US" i="1" dirty="0"/>
              <a:t> </a:t>
            </a:r>
            <a:r>
              <a:rPr lang="en-US" i="1" dirty="0">
                <a:sym typeface="Symbol" panose="05050102010706020507" pitchFamily="18" charset="2"/>
              </a:rPr>
              <a:t></a:t>
            </a:r>
            <a:r>
              <a:rPr lang="en-US" i="1" dirty="0"/>
              <a:t> </a:t>
            </a:r>
            <a:r>
              <a:rPr lang="en-US" dirty="0"/>
              <a:t>+</a:t>
            </a:r>
            <a:r>
              <a:rPr lang="en-US" i="1" dirty="0"/>
              <a:t> </a:t>
            </a:r>
            <a:r>
              <a:rPr lang="en-US" dirty="0"/>
              <a:t>(1</a:t>
            </a:r>
            <a:r>
              <a:rPr lang="en-US" i="1" dirty="0"/>
              <a:t> </a:t>
            </a:r>
            <a:r>
              <a:rPr lang="en-US" dirty="0"/>
              <a:t>–</a:t>
            </a:r>
            <a:r>
              <a:rPr lang="en-US" i="1" dirty="0"/>
              <a:t> </a:t>
            </a:r>
            <a:r>
              <a:rPr lang="en-US" i="1" dirty="0">
                <a:sym typeface="Symbol" panose="05050102010706020507" pitchFamily="18" charset="2"/>
              </a:rPr>
              <a:t></a:t>
            </a:r>
            <a:r>
              <a:rPr lang="en-US" dirty="0"/>
              <a:t>)</a:t>
            </a:r>
            <a:r>
              <a:rPr lang="en-US" i="1" dirty="0"/>
              <a:t> p</a:t>
            </a:r>
            <a:r>
              <a:rPr lang="en-US" dirty="0"/>
              <a:t>(</a:t>
            </a:r>
            <a:r>
              <a:rPr lang="en-US" i="1" dirty="0">
                <a:sym typeface="Symbol" panose="05050102010706020507" pitchFamily="18" charset="2"/>
              </a:rPr>
              <a:t></a:t>
            </a:r>
            <a:r>
              <a:rPr lang="en-US" dirty="0"/>
              <a:t>)</a:t>
            </a:r>
            <a:endParaRPr lang="ru-RU" dirty="0"/>
          </a:p>
          <a:p>
            <a:r>
              <a:rPr lang="en-US" dirty="0"/>
              <a:t>agents (by supposition, agents do not realize the advertising effect). Since </a:t>
            </a:r>
            <a:r>
              <a:rPr lang="ru-RU" dirty="0">
                <a:sym typeface="Symbol" panose="05050102010706020507" pitchFamily="18" charset="2"/>
              </a:rPr>
              <a:t></a:t>
            </a:r>
            <a:r>
              <a:rPr lang="en-US" i="1" dirty="0"/>
              <a:t> </a:t>
            </a:r>
            <a:r>
              <a:rPr lang="ru-RU" i="1" dirty="0">
                <a:sym typeface="Symbol" panose="05050102010706020507" pitchFamily="18" charset="2"/>
              </a:rPr>
              <a:t></a:t>
            </a:r>
            <a:r>
              <a:rPr lang="en-US" i="1" dirty="0"/>
              <a:t> </a:t>
            </a:r>
            <a:r>
              <a:rPr lang="ru-RU" dirty="0">
                <a:sym typeface="Symbol" panose="05050102010706020507" pitchFamily="18" charset="2"/>
              </a:rPr>
              <a:t></a:t>
            </a:r>
            <a:r>
              <a:rPr lang="en-US" dirty="0"/>
              <a:t> [0; 1]: </a:t>
            </a:r>
            <a:r>
              <a:rPr lang="en-US" i="1" dirty="0">
                <a:sym typeface="Symbol" panose="05050102010706020507" pitchFamily="18" charset="2"/>
              </a:rPr>
              <a:t></a:t>
            </a:r>
            <a:r>
              <a:rPr lang="en-US" dirty="0"/>
              <a:t> </a:t>
            </a:r>
            <a:r>
              <a:rPr lang="en-US" dirty="0">
                <a:sym typeface="Symbol" panose="05050102010706020507" pitchFamily="18" charset="2"/>
              </a:rPr>
              <a:t></a:t>
            </a:r>
            <a:r>
              <a:rPr lang="en-US" dirty="0"/>
              <a:t> </a:t>
            </a:r>
            <a:r>
              <a:rPr lang="en-US" i="1" dirty="0"/>
              <a:t>x</a:t>
            </a:r>
            <a:r>
              <a:rPr lang="en-US" dirty="0"/>
              <a:t>(</a:t>
            </a:r>
            <a:r>
              <a:rPr lang="en-US" i="1" dirty="0">
                <a:sym typeface="Symbol" panose="05050102010706020507" pitchFamily="18" charset="2"/>
              </a:rPr>
              <a:t></a:t>
            </a:r>
            <a:r>
              <a:rPr lang="en-US" dirty="0"/>
              <a:t>), the indirect social impact becomes assuring: “Look, more people incline to purchase the product than we expected!” </a:t>
            </a:r>
            <a:endParaRPr lang="ru-RU" dirty="0"/>
          </a:p>
        </p:txBody>
      </p:sp>
    </p:spTree>
    <p:extLst>
      <p:ext uri="{BB962C8B-B14F-4D97-AF65-F5344CB8AC3E}">
        <p14:creationId xmlns:p14="http://schemas.microsoft.com/office/powerpoint/2010/main" val="2779874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70933" y="304799"/>
            <a:ext cx="11633200" cy="6290733"/>
          </a:xfrm>
        </p:spPr>
        <p:txBody>
          <a:bodyPr>
            <a:normAutofit/>
          </a:bodyPr>
          <a:lstStyle/>
          <a:p>
            <a:pPr algn="just"/>
            <a:r>
              <a:rPr lang="en-US" dirty="0"/>
              <a:t>To proceed, we analyze an asymmetrical awareness. Type 1 agents choose their actions independently. Thus, they can be treated as having an adequate awareness about the parameter </a:t>
            </a:r>
            <a:r>
              <a:rPr lang="en-US" i="1" dirty="0">
                <a:sym typeface="Symbol" panose="05050102010706020507" pitchFamily="18" charset="2"/>
              </a:rPr>
              <a:t></a:t>
            </a:r>
            <a:r>
              <a:rPr lang="en-US" dirty="0"/>
              <a:t> and the beliefs of type 2 agents.</a:t>
            </a:r>
            <a:endParaRPr lang="ru-RU" dirty="0"/>
          </a:p>
          <a:p>
            <a:pPr algn="just"/>
            <a:r>
              <a:rPr lang="en-US" dirty="0"/>
              <a:t>Consider the model of informational regulation, where a principal (an organizer of an </a:t>
            </a:r>
            <a:r>
              <a:rPr lang="en-US" dirty="0" err="1"/>
              <a:t>advertizing</a:t>
            </a:r>
            <a:r>
              <a:rPr lang="en-US" dirty="0"/>
              <a:t> campaign) forms the beliefs </a:t>
            </a:r>
            <a:r>
              <a:rPr lang="en-US" i="1" dirty="0">
                <a:sym typeface="Symbol" panose="05050102010706020507" pitchFamily="18" charset="2"/>
              </a:rPr>
              <a:t></a:t>
            </a:r>
            <a:r>
              <a:rPr lang="en-US" baseline="-25000" dirty="0"/>
              <a:t>2</a:t>
            </a:r>
            <a:r>
              <a:rPr lang="en-US" dirty="0"/>
              <a:t> about the parameter </a:t>
            </a:r>
            <a:r>
              <a:rPr lang="en-US" i="1" dirty="0">
                <a:sym typeface="Symbol" panose="05050102010706020507" pitchFamily="18" charset="2"/>
              </a:rPr>
              <a:t></a:t>
            </a:r>
            <a:r>
              <a:rPr lang="en-US" dirty="0"/>
              <a:t> for type 2 agents.</a:t>
            </a:r>
            <a:endParaRPr lang="ru-RU" dirty="0"/>
          </a:p>
          <a:p>
            <a:pPr algn="just"/>
            <a:r>
              <a:rPr lang="en-US" dirty="0"/>
              <a:t>Making a small digression, discuss the properties of the function </a:t>
            </a:r>
            <a:r>
              <a:rPr lang="en-US" i="1" dirty="0"/>
              <a:t>p</a:t>
            </a:r>
            <a:r>
              <a:rPr lang="en-US" dirty="0"/>
              <a:t>(</a:t>
            </a:r>
            <a:r>
              <a:rPr lang="en-US" i="1" dirty="0">
                <a:sym typeface="Symbol" panose="05050102010706020507" pitchFamily="18" charset="2"/>
              </a:rPr>
              <a:t></a:t>
            </a:r>
            <a:r>
              <a:rPr lang="en-US" dirty="0"/>
              <a:t>). Suppose that </a:t>
            </a:r>
            <a:r>
              <a:rPr lang="en-US" i="1" dirty="0"/>
              <a:t>p</a:t>
            </a:r>
            <a:r>
              <a:rPr lang="en-US" dirty="0"/>
              <a:t>(</a:t>
            </a:r>
            <a:r>
              <a:rPr lang="ru-RU" dirty="0">
                <a:sym typeface="Symbol" panose="05050102010706020507" pitchFamily="18" charset="2"/>
              </a:rPr>
              <a:t></a:t>
            </a:r>
            <a:r>
              <a:rPr lang="en-US" dirty="0"/>
              <a:t>) is a </a:t>
            </a:r>
            <a:r>
              <a:rPr lang="en-US" dirty="0" err="1"/>
              <a:t>nondecreasing</a:t>
            </a:r>
            <a:r>
              <a:rPr lang="en-US" dirty="0"/>
              <a:t> function on [0; 1] such that </a:t>
            </a:r>
            <a:r>
              <a:rPr lang="en-US" i="1" dirty="0"/>
              <a:t>p</a:t>
            </a:r>
            <a:r>
              <a:rPr lang="en-US" dirty="0"/>
              <a:t>(0)</a:t>
            </a:r>
            <a:r>
              <a:rPr lang="en-US" i="1" dirty="0"/>
              <a:t> </a:t>
            </a:r>
            <a:r>
              <a:rPr lang="en-US" dirty="0"/>
              <a:t>=</a:t>
            </a:r>
            <a:r>
              <a:rPr lang="en-US" i="1" dirty="0"/>
              <a:t> </a:t>
            </a:r>
            <a:r>
              <a:rPr lang="en-US" i="1" dirty="0">
                <a:sym typeface="Symbol" panose="05050102010706020507" pitchFamily="18" charset="2"/>
              </a:rPr>
              <a:t></a:t>
            </a:r>
            <a:r>
              <a:rPr lang="en-US" dirty="0"/>
              <a:t>,</a:t>
            </a:r>
            <a:r>
              <a:rPr lang="en-US" i="1" dirty="0"/>
              <a:t> p</a:t>
            </a:r>
            <a:r>
              <a:rPr lang="en-US" dirty="0"/>
              <a:t>(1)</a:t>
            </a:r>
            <a:r>
              <a:rPr lang="en-US" i="1" dirty="0"/>
              <a:t> </a:t>
            </a:r>
            <a:r>
              <a:rPr lang="en-US" dirty="0"/>
              <a:t>=</a:t>
            </a:r>
            <a:r>
              <a:rPr lang="en-US" i="1" dirty="0"/>
              <a:t> </a:t>
            </a:r>
            <a:r>
              <a:rPr lang="en-US" dirty="0"/>
              <a:t>1</a:t>
            </a:r>
            <a:r>
              <a:rPr lang="en-US" i="1" dirty="0"/>
              <a:t> </a:t>
            </a:r>
            <a:r>
              <a:rPr lang="en-US" dirty="0"/>
              <a:t>–</a:t>
            </a:r>
            <a:r>
              <a:rPr lang="en-US" i="1" dirty="0"/>
              <a:t> </a:t>
            </a:r>
            <a:r>
              <a:rPr lang="en-US" i="1" dirty="0">
                <a:sym typeface="Symbol" panose="05050102010706020507" pitchFamily="18" charset="2"/>
              </a:rPr>
              <a:t></a:t>
            </a:r>
            <a:r>
              <a:rPr lang="en-US" dirty="0"/>
              <a:t> . Here </a:t>
            </a:r>
            <a:r>
              <a:rPr lang="ru-RU" i="1" dirty="0">
                <a:sym typeface="Symbol" panose="05050102010706020507" pitchFamily="18" charset="2"/>
              </a:rPr>
              <a:t></a:t>
            </a:r>
            <a:r>
              <a:rPr lang="en-US" dirty="0"/>
              <a:t> and </a:t>
            </a:r>
            <a:r>
              <a:rPr lang="ru-RU" i="1" dirty="0">
                <a:sym typeface="Symbol" panose="05050102010706020507" pitchFamily="18" charset="2"/>
              </a:rPr>
              <a:t></a:t>
            </a:r>
            <a:r>
              <a:rPr lang="en-US" dirty="0"/>
              <a:t> indicate constants belonging to unit segment, </a:t>
            </a:r>
            <a:r>
              <a:rPr lang="ru-RU" i="1" dirty="0">
                <a:sym typeface="Symbol" panose="05050102010706020507" pitchFamily="18" charset="2"/>
              </a:rPr>
              <a:t></a:t>
            </a:r>
            <a:r>
              <a:rPr lang="en-US" i="1" dirty="0"/>
              <a:t> </a:t>
            </a:r>
            <a:r>
              <a:rPr lang="ru-RU" dirty="0">
                <a:sym typeface="Symbol" panose="05050102010706020507" pitchFamily="18" charset="2"/>
              </a:rPr>
              <a:t></a:t>
            </a:r>
            <a:r>
              <a:rPr lang="en-US" dirty="0"/>
              <a:t> 1</a:t>
            </a:r>
            <a:r>
              <a:rPr lang="en-US" i="1" dirty="0"/>
              <a:t> </a:t>
            </a:r>
            <a:r>
              <a:rPr lang="en-US" dirty="0"/>
              <a:t>–</a:t>
            </a:r>
            <a:r>
              <a:rPr lang="en-US" i="1" dirty="0"/>
              <a:t> </a:t>
            </a:r>
            <a:r>
              <a:rPr lang="ru-RU" i="1" dirty="0">
                <a:sym typeface="Symbol" panose="05050102010706020507" pitchFamily="18" charset="2"/>
              </a:rPr>
              <a:t></a:t>
            </a:r>
            <a:r>
              <a:rPr lang="en-US" dirty="0"/>
              <a:t>. In practical interpretation, </a:t>
            </a:r>
            <a:r>
              <a:rPr lang="ru-RU" i="1" dirty="0">
                <a:sym typeface="Symbol" panose="05050102010706020507" pitchFamily="18" charset="2"/>
              </a:rPr>
              <a:t></a:t>
            </a:r>
            <a:r>
              <a:rPr lang="en-US" dirty="0"/>
              <a:t> corresponds to “mistakes” of some type 2 agents (they purchase the product, even believing that the rest agents have type 2). The constant </a:t>
            </a:r>
            <a:r>
              <a:rPr lang="ru-RU" i="1" dirty="0">
                <a:sym typeface="Symbol" panose="05050102010706020507" pitchFamily="18" charset="2"/>
              </a:rPr>
              <a:t></a:t>
            </a:r>
            <a:r>
              <a:rPr lang="en-US" dirty="0"/>
              <a:t> characterizes (in a certain sense) agents’ susceptibility to influence. Indeed, a type 2 agent has a chance to be independent (by refusing to purchase, even if he/she believes that the rest agents will purchase the product). The special case of </a:t>
            </a:r>
            <a:r>
              <a:rPr lang="en-US" i="1" dirty="0">
                <a:sym typeface="Symbol" panose="05050102010706020507" pitchFamily="18" charset="2"/>
              </a:rPr>
              <a:t></a:t>
            </a:r>
            <a:r>
              <a:rPr lang="en-US" i="1" dirty="0"/>
              <a:t> </a:t>
            </a:r>
            <a:r>
              <a:rPr lang="en-US" dirty="0"/>
              <a:t>=</a:t>
            </a:r>
            <a:r>
              <a:rPr lang="en-US" i="1" dirty="0"/>
              <a:t> </a:t>
            </a:r>
            <a:r>
              <a:rPr lang="en-US" dirty="0"/>
              <a:t>0,</a:t>
            </a:r>
            <a:r>
              <a:rPr lang="en-US" i="1" dirty="0"/>
              <a:t> </a:t>
            </a:r>
            <a:r>
              <a:rPr lang="en-US" i="1" dirty="0">
                <a:sym typeface="Symbol" panose="05050102010706020507" pitchFamily="18" charset="2"/>
              </a:rPr>
              <a:t></a:t>
            </a:r>
            <a:r>
              <a:rPr lang="en-US" i="1" dirty="0"/>
              <a:t> </a:t>
            </a:r>
            <a:r>
              <a:rPr lang="en-US" dirty="0"/>
              <a:t>=</a:t>
            </a:r>
            <a:r>
              <a:rPr lang="en-US" i="1" dirty="0"/>
              <a:t> </a:t>
            </a:r>
            <a:r>
              <a:rPr lang="en-US" dirty="0"/>
              <a:t>1 describes independent agents of type 2 (who deny the purchase).</a:t>
            </a:r>
            <a:endParaRPr lang="ru-RU" dirty="0"/>
          </a:p>
          <a:p>
            <a:pPr algn="just"/>
            <a:endParaRPr lang="ru-RU" dirty="0"/>
          </a:p>
        </p:txBody>
      </p:sp>
    </p:spTree>
    <p:extLst>
      <p:ext uri="{BB962C8B-B14F-4D97-AF65-F5344CB8AC3E}">
        <p14:creationId xmlns:p14="http://schemas.microsoft.com/office/powerpoint/2010/main" val="1064517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p:cNvPicPr>
            <a:picLocks noChangeAspect="1"/>
          </p:cNvPicPr>
          <p:nvPr/>
        </p:nvPicPr>
        <p:blipFill>
          <a:blip r:embed="rId2"/>
          <a:stretch>
            <a:fillRect/>
          </a:stretch>
        </p:blipFill>
        <p:spPr>
          <a:xfrm>
            <a:off x="2353733" y="404284"/>
            <a:ext cx="6988703" cy="6010762"/>
          </a:xfrm>
          <a:prstGeom prst="rect">
            <a:avLst/>
          </a:prstGeom>
        </p:spPr>
      </p:pic>
    </p:spTree>
    <p:extLst>
      <p:ext uri="{BB962C8B-B14F-4D97-AF65-F5344CB8AC3E}">
        <p14:creationId xmlns:p14="http://schemas.microsoft.com/office/powerpoint/2010/main" val="14025374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Thank you again </a:t>
            </a:r>
            <a:endParaRPr lang="ru-RU" dirty="0"/>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123796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E9EA27-EB3A-406A-9F3E-323D59D4DB12}"/>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AE5D3F38-9959-415E-A92A-6B53E75347B5}"/>
              </a:ext>
            </a:extLst>
          </p:cNvPr>
          <p:cNvSpPr>
            <a:spLocks noGrp="1"/>
          </p:cNvSpPr>
          <p:nvPr>
            <p:ph idx="1"/>
          </p:nvPr>
        </p:nvSpPr>
        <p:spPr/>
        <p:txBody>
          <a:bodyPr>
            <a:normAutofit/>
          </a:bodyPr>
          <a:lstStyle/>
          <a:p>
            <a:pPr marL="0" indent="0">
              <a:buNone/>
            </a:pPr>
            <a:r>
              <a:rPr lang="en-US" sz="8800" dirty="0"/>
              <a:t>Part 1 Introduction</a:t>
            </a:r>
            <a:endParaRPr lang="ru-RU" sz="8800" dirty="0"/>
          </a:p>
        </p:txBody>
      </p:sp>
    </p:spTree>
    <p:extLst>
      <p:ext uri="{BB962C8B-B14F-4D97-AF65-F5344CB8AC3E}">
        <p14:creationId xmlns:p14="http://schemas.microsoft.com/office/powerpoint/2010/main" val="3175961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20482" name="Picture 2" descr="ÐÐ°ÑÑÐ¸Ð½ÐºÐ¸ Ð¿Ð¾ Ð·Ð°Ð¿ÑÐ¾ÑÑ halpern reaso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2766" y="1106594"/>
            <a:ext cx="3647231"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ÐÐ°ÑÑÐ¸Ð½ÐºÐ¸ Ð¿Ð¾ Ð·Ð°Ð¿ÑÐ¾ÑÑ Hintikka 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07" y="1097070"/>
            <a:ext cx="35718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ÐÐ°ÑÑÐ¸Ð½ÐºÐ¸ Ð¿Ð¾ Ð·Ð°Ð¿ÑÐ¾ÑÑ models of strategic reaso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081" y="1097070"/>
            <a:ext cx="3133725" cy="475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057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2B7232-4550-4290-8D58-F52F8441544E}"/>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1E61D949-648E-4A5A-801B-8419750A65D8}"/>
              </a:ext>
            </a:extLst>
          </p:cNvPr>
          <p:cNvSpPr>
            <a:spLocks noGrp="1"/>
          </p:cNvSpPr>
          <p:nvPr>
            <p:ph idx="1"/>
          </p:nvPr>
        </p:nvSpPr>
        <p:spPr/>
        <p:txBody>
          <a:bodyPr>
            <a:normAutofit fontScale="92500" lnSpcReduction="10000"/>
          </a:bodyPr>
          <a:lstStyle/>
          <a:p>
            <a:r>
              <a:rPr lang="en-US" dirty="0"/>
              <a:t>Fedyanin D. N., </a:t>
            </a:r>
            <a:r>
              <a:rPr lang="en-US" dirty="0" err="1"/>
              <a:t>Chkhartishvili</a:t>
            </a:r>
            <a:r>
              <a:rPr lang="en-US" dirty="0"/>
              <a:t> A. G. Consensus in Social Networks of Compound Nodes //Automation and Remote Control. – 2018. – Т. 79. – №. 6. – С. 1117-1124.</a:t>
            </a:r>
          </a:p>
          <a:p>
            <a:r>
              <a:rPr lang="en-US" dirty="0"/>
              <a:t>Fedyanin D. Model of Management of Artificial Social Network with Large Amount of Reflective Agents //2018 Eleventh International Conference" Management of large-scale system </a:t>
            </a:r>
            <a:r>
              <a:rPr lang="en-US" dirty="0" err="1"/>
              <a:t>development"MLSD</a:t>
            </a:r>
            <a:r>
              <a:rPr lang="en-US" dirty="0"/>
              <a:t>. – IEEE, 2018. – С. 1-5.</a:t>
            </a:r>
          </a:p>
          <a:p>
            <a:r>
              <a:rPr lang="en-US" dirty="0" err="1"/>
              <a:t>Giliazova</a:t>
            </a:r>
            <a:r>
              <a:rPr lang="en-US" dirty="0"/>
              <a:t> A. A., Fedyanin D. N. Analysis of the Networks Growth Model with Nodes Deactivation //2018 Eleventh International Conference" Management of large-scale system development“ MLSD. – IEEE, 2018. – С. 1-3.</a:t>
            </a:r>
          </a:p>
          <a:p>
            <a:r>
              <a:rPr lang="en-US" dirty="0"/>
              <a:t>Fedyanin D. N. Threshold and Network generalizations of Muddy Faces Puzzle //IEEE. – 2017. – Т. 1. – С. 256-260.</a:t>
            </a:r>
          </a:p>
          <a:p>
            <a:r>
              <a:rPr lang="en-US" dirty="0"/>
              <a:t>Fedyanin D., </a:t>
            </a:r>
            <a:r>
              <a:rPr lang="en-US" dirty="0" err="1"/>
              <a:t>Zuev</a:t>
            </a:r>
            <a:r>
              <a:rPr lang="en-US" dirty="0"/>
              <a:t> A. </a:t>
            </a:r>
            <a:r>
              <a:rPr lang="en-US" dirty="0">
                <a:hlinkClick r:id="rId2">
                  <a:extLst>
                    <a:ext uri="{A12FA001-AC4F-418D-AE19-62706E023703}">
                      <ahyp:hlinkClr xmlns:ahyp="http://schemas.microsoft.com/office/drawing/2018/hyperlinkcolor" val="tx"/>
                    </a:ext>
                  </a:extLst>
                </a:hlinkClick>
              </a:rPr>
              <a:t>Models of opinion control for agents in social networks</a:t>
            </a:r>
            <a:r>
              <a:rPr lang="en-US" dirty="0"/>
              <a:t> // </a:t>
            </a:r>
            <a:r>
              <a:rPr lang="en-US" i="1" dirty="0"/>
              <a:t>Automation and Remote Control</a:t>
            </a:r>
            <a:r>
              <a:rPr lang="en-US" dirty="0"/>
              <a:t>. 2012. Vol. 73. No. 10. P. 1753-1764</a:t>
            </a:r>
            <a:endParaRPr lang="ru-RU" i="1" dirty="0"/>
          </a:p>
          <a:p>
            <a:r>
              <a:rPr lang="en-US" dirty="0"/>
              <a:t>Fedyanin D., </a:t>
            </a:r>
            <a:r>
              <a:rPr lang="en-US" dirty="0" err="1"/>
              <a:t>Chkhartishvili</a:t>
            </a:r>
            <a:r>
              <a:rPr lang="en-US" dirty="0"/>
              <a:t> A.G/ </a:t>
            </a:r>
            <a:r>
              <a:rPr lang="en-US" dirty="0">
                <a:hlinkClick r:id="rId3">
                  <a:extLst>
                    <a:ext uri="{A12FA001-AC4F-418D-AE19-62706E023703}">
                      <ahyp:hlinkClr xmlns:ahyp="http://schemas.microsoft.com/office/drawing/2018/hyperlinkcolor" val="tx"/>
                    </a:ext>
                  </a:extLst>
                </a:hlinkClick>
              </a:rPr>
              <a:t>On a model of informational control in social networks</a:t>
            </a:r>
            <a:r>
              <a:rPr lang="en-US" dirty="0"/>
              <a:t> // </a:t>
            </a:r>
            <a:r>
              <a:rPr lang="en-US" i="1" dirty="0"/>
              <a:t>Automation and Remote Control</a:t>
            </a:r>
            <a:r>
              <a:rPr lang="en-US" dirty="0"/>
              <a:t>. 2011. Vol. 72. No. 10. P. 2181-2187.</a:t>
            </a:r>
          </a:p>
          <a:p>
            <a:endParaRPr lang="ru-RU" dirty="0"/>
          </a:p>
        </p:txBody>
      </p:sp>
    </p:spTree>
    <p:extLst>
      <p:ext uri="{BB962C8B-B14F-4D97-AF65-F5344CB8AC3E}">
        <p14:creationId xmlns:p14="http://schemas.microsoft.com/office/powerpoint/2010/main" val="201905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4" name="Picture 4" descr="ÐÐ°ÑÑÐ¸Ð½ÐºÐ¸ Ð¿Ð¾ Ð·Ð°Ð¿ÑÐ¾ÑÑ Ð»ÐµÑÐµÐ²Ñ Ð²Ð»Ð°Ð´Ð¸Ð¼Ð¸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7259" y="1203160"/>
            <a:ext cx="2220684" cy="3403346"/>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a:stretch>
            <a:fillRect/>
          </a:stretch>
        </p:blipFill>
        <p:spPr>
          <a:xfrm>
            <a:off x="8908000" y="1203160"/>
            <a:ext cx="2795606" cy="3403346"/>
          </a:xfrm>
          <a:prstGeom prst="rect">
            <a:avLst/>
          </a:prstGeom>
        </p:spPr>
      </p:pic>
      <p:pic>
        <p:nvPicPr>
          <p:cNvPr id="21506" name="Picture 2" descr="ÐÐ°ÑÑÐ¸Ð½ÐºÐ¸ Ð¿Ð¾ Ð·Ð°Ð¿ÑÐ¾ÑÑ Ð»ÐµÐ¿ÑÐºÐ¸Ð¹ ÐºÐ½Ð¸Ð³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7048" y="1203160"/>
            <a:ext cx="2299557" cy="34033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ÐÐ°ÑÑÐ¸Ð½ÐºÐ¸ Ð¿Ð¾ Ð·Ð°Ð¿ÑÐ¾ÑÑ Hintikka 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354" y="1203160"/>
            <a:ext cx="2552510" cy="3403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807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9458" name="Picture 2"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733" y="3572867"/>
            <a:ext cx="1721888" cy="173844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ÐÐ°ÑÑÐ¸Ð½ÐºÐ¸ Ð¿Ð¾ Ð·Ð°Ð¿ÑÐ¾ÑÑ Ð»ÐµÑÐµÐ²Ñ Ð²Ð»Ð°Ð´Ð¸Ð¼Ð¸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02" y="365760"/>
            <a:ext cx="1946116" cy="2982553"/>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ÐÐ°ÑÑÐ¸Ð½ÐºÐ¸ Ð¿Ð¾ Ð·Ð°Ð¿ÑÐ¾ÑÑ Ð»ÐµÑÐµÐ²Ñ Ð²Ð»Ð°Ð´Ð¸Ð¼Ð¸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7126" y="334917"/>
            <a:ext cx="7620000" cy="534352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ÐÐ°ÑÑÐ¸Ð½ÐºÐ¸ Ð¿Ð¾ Ð·Ð°Ð¿ÑÐ¾ÑÑ Ð»ÐµÑÐµÐ²Ñ Ð²Ð»Ð°Ð´Ð¸Ð¼Ð¸Ñ"/>
          <p:cNvSpPr>
            <a:spLocks noChangeAspect="1" noChangeArrowheads="1"/>
          </p:cNvSpPr>
          <p:nvPr/>
        </p:nvSpPr>
        <p:spPr bwMode="auto">
          <a:xfrm>
            <a:off x="209550" y="152759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10" descr="ÐÐ°ÑÑÐ¸Ð½ÐºÐ¸ Ð¿Ð¾ Ð·Ð°Ð¿ÑÐ¾ÑÑ Ð»ÐµÑÐµÐ²Ñ Ð²Ð»Ð°Ð´Ð¸Ð¼Ð¸Ñ"/>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TextBox 8"/>
          <p:cNvSpPr txBox="1"/>
          <p:nvPr/>
        </p:nvSpPr>
        <p:spPr>
          <a:xfrm>
            <a:off x="0" y="5993814"/>
            <a:ext cx="10642529" cy="1200329"/>
          </a:xfrm>
          <a:prstGeom prst="rect">
            <a:avLst/>
          </a:prstGeom>
          <a:noFill/>
        </p:spPr>
        <p:txBody>
          <a:bodyPr wrap="square" rtlCol="0">
            <a:spAutoFit/>
          </a:bodyPr>
          <a:lstStyle/>
          <a:p>
            <a:r>
              <a:rPr lang="en-US" sz="7200" b="1" dirty="0">
                <a:solidFill>
                  <a:schemeClr val="bg1"/>
                </a:solidFill>
                <a:latin typeface="AngsanaUPC" panose="02020603050405020304" pitchFamily="18" charset="-34"/>
                <a:cs typeface="AngsanaUPC" panose="02020603050405020304" pitchFamily="18" charset="-34"/>
              </a:rPr>
              <a:t>Reflection [of representations]</a:t>
            </a:r>
            <a:r>
              <a:rPr lang="en-US" sz="3200" dirty="0">
                <a:solidFill>
                  <a:schemeClr val="bg1"/>
                </a:solidFill>
                <a:latin typeface="AngsanaUPC" panose="02020603050405020304" pitchFamily="18" charset="-34"/>
                <a:cs typeface="AngsanaUPC" panose="02020603050405020304" pitchFamily="18" charset="-34"/>
              </a:rPr>
              <a:t> </a:t>
            </a:r>
            <a:endParaRPr lang="ru-RU" sz="3200" dirty="0">
              <a:solidFill>
                <a:schemeClr val="bg1"/>
              </a:solidFill>
              <a:cs typeface="AngsanaUPC" panose="02020603050405020304" pitchFamily="18" charset="-34"/>
            </a:endParaRPr>
          </a:p>
        </p:txBody>
      </p:sp>
      <p:pic>
        <p:nvPicPr>
          <p:cNvPr id="8" name="Объект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798666" y="3748268"/>
            <a:ext cx="1895475" cy="2409825"/>
          </a:xfrm>
          <a:effectLst>
            <a:softEdge rad="317500"/>
          </a:effectLst>
        </p:spPr>
      </p:pic>
    </p:spTree>
    <p:extLst>
      <p:ext uri="{BB962C8B-B14F-4D97-AF65-F5344CB8AC3E}">
        <p14:creationId xmlns:p14="http://schemas.microsoft.com/office/powerpoint/2010/main" val="1142971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Заголовок 1"/>
          <p:cNvSpPr>
            <a:spLocks noGrp="1"/>
          </p:cNvSpPr>
          <p:nvPr>
            <p:ph type="title"/>
          </p:nvPr>
        </p:nvSpPr>
        <p:spPr/>
        <p:txBody>
          <a:bodyPr>
            <a:normAutofit/>
          </a:bodyPr>
          <a:lstStyle/>
          <a:p>
            <a:r>
              <a:rPr lang="en-US" sz="3200" dirty="0"/>
              <a:t>0</a:t>
            </a:r>
            <a:endParaRPr lang="ru-RU" sz="3200" dirty="0"/>
          </a:p>
        </p:txBody>
      </p:sp>
      <p:pic>
        <p:nvPicPr>
          <p:cNvPr id="4" name="Рисунок 3"/>
          <p:cNvPicPr>
            <a:picLocks noChangeAspect="1"/>
          </p:cNvPicPr>
          <p:nvPr/>
        </p:nvPicPr>
        <p:blipFill>
          <a:blip r:embed="rId3"/>
          <a:stretch>
            <a:fillRect/>
          </a:stretch>
        </p:blipFill>
        <p:spPr>
          <a:xfrm>
            <a:off x="7264689" y="1991595"/>
            <a:ext cx="4428999" cy="5391824"/>
          </a:xfrm>
          <a:prstGeom prst="rect">
            <a:avLst/>
          </a:prstGeom>
        </p:spPr>
      </p:pic>
      <p:pic>
        <p:nvPicPr>
          <p:cNvPr id="5" name="Рисунок 4"/>
          <p:cNvPicPr>
            <a:picLocks noChangeAspect="1"/>
          </p:cNvPicPr>
          <p:nvPr/>
        </p:nvPicPr>
        <p:blipFill>
          <a:blip r:embed="rId4"/>
          <a:stretch>
            <a:fillRect/>
          </a:stretch>
        </p:blipFill>
        <p:spPr>
          <a:xfrm>
            <a:off x="2478891" y="1991595"/>
            <a:ext cx="4648421" cy="3706429"/>
          </a:xfrm>
          <a:prstGeom prst="rect">
            <a:avLst/>
          </a:prstGeom>
        </p:spPr>
      </p:pic>
      <p:pic>
        <p:nvPicPr>
          <p:cNvPr id="16386" name="Picture 2" descr="https://i.livelib.ru/auface/675671/o/ae92/Aleksandr_Chhartishvili.jpg">
            <a:extLst>
              <a:ext uri="{FF2B5EF4-FFF2-40B4-BE49-F238E27FC236}">
                <a16:creationId xmlns:a16="http://schemas.microsoft.com/office/drawing/2014/main" id="{64CCE522-A01A-4E9B-A9A1-6DFCECEF2A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0403" y="3978577"/>
            <a:ext cx="2020962" cy="178951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d3njjcbhbojbot.cloudfront.net/api/utilities/v1/imageproxy/https:/coursera-instructor-photos.s3.amazonaws.com/b1/093450301f11e8ae7045bb1774bb5d/____.jpg?auto=format%2Ccompress&amp;dpr=3&amp;w=150&amp;h=150&amp;fit=crop">
            <a:extLst>
              <a:ext uri="{FF2B5EF4-FFF2-40B4-BE49-F238E27FC236}">
                <a16:creationId xmlns:a16="http://schemas.microsoft.com/office/drawing/2014/main" id="{47C461D0-17BF-4AB0-B020-997DE4C501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0403" y="1957614"/>
            <a:ext cx="2020962" cy="20209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ÐÐ°ÑÑÐ¸Ð½ÐºÐ¸ Ð¿Ð¾ Ð·Ð°Ð¿ÑÐ¾ÑÑ Ð±ÑÑÐºÐ¾Ð² Ð²Ð»Ð°Ð´Ð¸Ð¼Ð¸Ñ Ð½Ð¸ÐºÐ¾Ð»Ð°ÐµÐ²Ð¸Ñ"/>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1" y="71949"/>
            <a:ext cx="2133912" cy="14226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96869" y="306200"/>
            <a:ext cx="8996819" cy="954107"/>
          </a:xfrm>
          <a:prstGeom prst="rect">
            <a:avLst/>
          </a:prstGeom>
          <a:solidFill>
            <a:schemeClr val="accent1"/>
          </a:solidFill>
          <a:effectLst>
            <a:innerShdw blurRad="63500" dist="50800" dir="8100000">
              <a:prstClr val="black">
                <a:alpha val="50000"/>
              </a:prstClr>
            </a:innerShdw>
          </a:effectLst>
        </p:spPr>
        <p:txBody>
          <a:bodyPr wrap="square" rtlCol="0">
            <a:spAutoFit/>
          </a:bodyPr>
          <a:lstStyle/>
          <a:p>
            <a:r>
              <a:rPr lang="en-US" sz="2800" dirty="0"/>
              <a:t>V.N. </a:t>
            </a:r>
            <a:r>
              <a:rPr lang="en-US" sz="2800" dirty="0" err="1"/>
              <a:t>Burkov</a:t>
            </a:r>
            <a:r>
              <a:rPr lang="en-US" sz="2800" dirty="0"/>
              <a:t> </a:t>
            </a:r>
          </a:p>
          <a:p>
            <a:r>
              <a:rPr lang="en-US" sz="2800" dirty="0"/>
              <a:t>Laboratory of Active Systems</a:t>
            </a:r>
            <a:endParaRPr lang="ru-RU" sz="2800" dirty="0"/>
          </a:p>
        </p:txBody>
      </p:sp>
    </p:spTree>
    <p:extLst>
      <p:ext uri="{BB962C8B-B14F-4D97-AF65-F5344CB8AC3E}">
        <p14:creationId xmlns:p14="http://schemas.microsoft.com/office/powerpoint/2010/main" val="20530656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9238" y="367138"/>
            <a:ext cx="8654483" cy="64908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929676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908BCA6-84C1-4B5B-8627-75AA7FE4C492}"/>
              </a:ext>
            </a:extLst>
          </p:cNvPr>
          <p:cNvSpPr>
            <a:spLocks noChangeArrowheads="1"/>
          </p:cNvSpPr>
          <p:nvPr/>
        </p:nvSpPr>
        <p:spPr bwMode="auto">
          <a:xfrm>
            <a:off x="1548244" y="524740"/>
            <a:ext cx="2661338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5" name="Объект 4">
            <a:extLst>
              <a:ext uri="{FF2B5EF4-FFF2-40B4-BE49-F238E27FC236}">
                <a16:creationId xmlns:a16="http://schemas.microsoft.com/office/drawing/2014/main" id="{21957E1B-2D86-4986-AE9C-026388DD02CE}"/>
              </a:ext>
            </a:extLst>
          </p:cNvPr>
          <p:cNvGraphicFramePr>
            <a:graphicFrameLocks noChangeAspect="1"/>
          </p:cNvGraphicFramePr>
          <p:nvPr>
            <p:extLst/>
          </p:nvPr>
        </p:nvGraphicFramePr>
        <p:xfrm>
          <a:off x="316882" y="648096"/>
          <a:ext cx="6488980" cy="4929373"/>
        </p:xfrm>
        <a:graphic>
          <a:graphicData uri="http://schemas.openxmlformats.org/presentationml/2006/ole">
            <mc:AlternateContent xmlns:mc="http://schemas.openxmlformats.org/markup-compatibility/2006">
              <mc:Choice xmlns:v="urn:schemas-microsoft-com:vml" Requires="v">
                <p:oleObj spid="_x0000_s12314" name="Picture" r:id="rId3" imgW="4867200" imgH="3686040" progId="Word.Picture.8">
                  <p:embed/>
                </p:oleObj>
              </mc:Choice>
              <mc:Fallback>
                <p:oleObj name="Picture" r:id="rId3" imgW="4867200" imgH="3686040" progId="Word.Picture.8">
                  <p:embed/>
                  <p:pic>
                    <p:nvPicPr>
                      <p:cNvPr id="0" name=""/>
                      <p:cNvPicPr>
                        <a:picLocks noChangeAspect="1" noChangeArrowheads="1"/>
                      </p:cNvPicPr>
                      <p:nvPr/>
                    </p:nvPicPr>
                    <p:blipFill>
                      <a:blip r:embed="rId4"/>
                      <a:srcRect/>
                      <a:stretch>
                        <a:fillRect/>
                      </a:stretch>
                    </p:blipFill>
                    <p:spPr bwMode="auto">
                      <a:xfrm>
                        <a:off x="316882" y="648096"/>
                        <a:ext cx="6488980" cy="4929373"/>
                      </a:xfrm>
                      <a:prstGeom prst="rect">
                        <a:avLst/>
                      </a:prstGeom>
                      <a:noFill/>
                    </p:spPr>
                  </p:pic>
                </p:oleObj>
              </mc:Fallback>
            </mc:AlternateContent>
          </a:graphicData>
        </a:graphic>
      </p:graphicFrame>
      <p:graphicFrame>
        <p:nvGraphicFramePr>
          <p:cNvPr id="9" name="Объект 8"/>
          <p:cNvGraphicFramePr>
            <a:graphicFrameLocks noChangeAspect="1"/>
          </p:cNvGraphicFramePr>
          <p:nvPr>
            <p:extLst/>
          </p:nvPr>
        </p:nvGraphicFramePr>
        <p:xfrm>
          <a:off x="7387905" y="164776"/>
          <a:ext cx="4139861" cy="6072558"/>
        </p:xfrm>
        <a:graphic>
          <a:graphicData uri="http://schemas.openxmlformats.org/presentationml/2006/ole">
            <mc:AlternateContent xmlns:mc="http://schemas.openxmlformats.org/markup-compatibility/2006">
              <mc:Choice xmlns:v="urn:schemas-microsoft-com:vml" Requires="v">
                <p:oleObj spid="_x0000_s12315" name="Picture" r:id="rId5" imgW="3938650" imgH="5765395" progId="Word.Picture.8">
                  <p:embed/>
                </p:oleObj>
              </mc:Choice>
              <mc:Fallback>
                <p:oleObj name="Picture" r:id="rId5" imgW="3938650" imgH="5765395"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7905" y="164776"/>
                        <a:ext cx="4139861" cy="6072558"/>
                      </a:xfrm>
                      <a:prstGeom prst="rect">
                        <a:avLst/>
                      </a:prstGeom>
                      <a:noFill/>
                    </p:spPr>
                  </p:pic>
                </p:oleObj>
              </mc:Fallback>
            </mc:AlternateContent>
          </a:graphicData>
        </a:graphic>
      </p:graphicFrame>
    </p:spTree>
    <p:extLst>
      <p:ext uri="{BB962C8B-B14F-4D97-AF65-F5344CB8AC3E}">
        <p14:creationId xmlns:p14="http://schemas.microsoft.com/office/powerpoint/2010/main" val="1499533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noChangeArrowheads="1"/>
          </p:cNvSpPr>
          <p:nvPr/>
        </p:nvSpPr>
        <p:spPr bwMode="auto">
          <a:xfrm>
            <a:off x="6108192" y="3819802"/>
            <a:ext cx="43430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182880" indent="-182880" algn="l" defTabSz="914400" rtl="0" eaLnBrk="0" fontAlgn="base" latinLnBrk="0" hangingPunct="0">
              <a:lnSpc>
                <a:spcPct val="95000"/>
              </a:lnSpc>
              <a:spcBef>
                <a:spcPct val="0"/>
              </a:spcBef>
              <a:spcAft>
                <a:spcPct val="0"/>
              </a:spcAft>
              <a:buClr>
                <a:schemeClr val="accent1"/>
              </a:buClr>
              <a:buSzPct val="80000"/>
              <a:buFont typeface="Arial" pitchFamily="34" charset="0"/>
              <a:buChar char="•"/>
              <a:tabLst>
                <a:tab pos="4148138" algn="r"/>
              </a:tabLst>
              <a:defRPr sz="1800" kern="1200" spc="10" baseline="0">
                <a:solidFill>
                  <a:schemeClr val="tx1"/>
                </a:solidFill>
                <a:latin typeface="Arial" panose="020B0604020202020204" pitchFamily="34" charset="0"/>
                <a:ea typeface="+mn-ea"/>
                <a:cs typeface="+mn-cs"/>
              </a:defRPr>
            </a:lvl1pPr>
            <a:lvl2pPr marL="457200" indent="-18288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600" kern="1200">
                <a:solidFill>
                  <a:schemeClr val="tx1"/>
                </a:solidFill>
                <a:latin typeface="Arial" panose="020B0604020202020204" pitchFamily="34" charset="0"/>
                <a:ea typeface="+mn-ea"/>
                <a:cs typeface="+mn-cs"/>
              </a:defRPr>
            </a:lvl2pPr>
            <a:lvl3pPr marL="731520" indent="-18288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3pPr>
            <a:lvl4pPr marL="1005840" indent="-18288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4pPr>
            <a:lvl5pPr marL="1280160" indent="-18288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5pPr>
            <a:lvl6pPr marL="1600000" indent="-22860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6pPr>
            <a:lvl7pPr marL="1900000" indent="-22860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7pPr>
            <a:lvl8pPr marL="2200000" indent="-22860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8pPr>
            <a:lvl9pPr marL="2500000" indent="-22860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9pPr>
          </a:lstStyle>
          <a:p>
            <a:pPr marL="0" indent="0">
              <a:lnSpc>
                <a:spcPct val="100000"/>
              </a:lnSpc>
              <a:buClrTx/>
              <a:buSzTx/>
              <a:buFontTx/>
              <a:buNone/>
            </a:pPr>
            <a:endParaRPr lang="en-US" altLang="ru-RU" dirty="0"/>
          </a:p>
        </p:txBody>
      </p:sp>
      <p:sp>
        <p:nvSpPr>
          <p:cNvPr id="11" name="Rectangle 7"/>
          <p:cNvSpPr>
            <a:spLocks noChangeArrowheads="1"/>
          </p:cNvSpPr>
          <p:nvPr/>
        </p:nvSpPr>
        <p:spPr bwMode="auto">
          <a:xfrm>
            <a:off x="1489901" y="465346"/>
            <a:ext cx="195232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12" name="Объект 11"/>
          <p:cNvGraphicFramePr>
            <a:graphicFrameLocks noChangeAspect="1"/>
          </p:cNvGraphicFramePr>
          <p:nvPr>
            <p:extLst/>
          </p:nvPr>
        </p:nvGraphicFramePr>
        <p:xfrm>
          <a:off x="1489901" y="0"/>
          <a:ext cx="8388894" cy="6162024"/>
        </p:xfrm>
        <a:graphic>
          <a:graphicData uri="http://schemas.openxmlformats.org/presentationml/2006/ole">
            <mc:AlternateContent xmlns:mc="http://schemas.openxmlformats.org/markup-compatibility/2006">
              <mc:Choice xmlns:v="urn:schemas-microsoft-com:vml" Requires="v">
                <p:oleObj spid="_x0000_s13327" name="Picture" r:id="rId3" imgW="8363305" imgH="6137576" progId="Word.Picture.8">
                  <p:embed/>
                </p:oleObj>
              </mc:Choice>
              <mc:Fallback>
                <p:oleObj name="Picture" r:id="rId3" imgW="8363305" imgH="6137576"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901" y="0"/>
                        <a:ext cx="8388894" cy="6162024"/>
                      </a:xfrm>
                      <a:prstGeom prst="rect">
                        <a:avLst/>
                      </a:prstGeom>
                      <a:noFill/>
                    </p:spPr>
                  </p:pic>
                </p:oleObj>
              </mc:Fallback>
            </mc:AlternateContent>
          </a:graphicData>
        </a:graphic>
      </p:graphicFrame>
    </p:spTree>
    <p:extLst>
      <p:ext uri="{BB962C8B-B14F-4D97-AF65-F5344CB8AC3E}">
        <p14:creationId xmlns:p14="http://schemas.microsoft.com/office/powerpoint/2010/main" val="12363655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7" descr="ÐÐ°ÑÑÐ¸Ð½ÐºÐ¸ Ð¿Ð¾ Ð·Ð°Ð¿ÑÐ¾ÑÑ BDI logic book"/>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0504" y="795864"/>
            <a:ext cx="3335201" cy="47202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 name="Picture 25" descr="ÐÐ°ÑÑÐ¸Ð½ÐºÐ¸ Ð¿Ð¾ Ð·Ð°Ð¿ÑÐ¾ÑÑ AGM logic bo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2733" y="718237"/>
            <a:ext cx="6485977" cy="48755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4289358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idx="1"/>
          </p:nvPr>
        </p:nvSpPr>
        <p:spPr bwMode="auto">
          <a:xfrm>
            <a:off x="5960533" y="161282"/>
            <a:ext cx="5198534" cy="57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148138" algn="r"/>
              </a:tabLst>
              <a:defRPr>
                <a:solidFill>
                  <a:schemeClr val="tx1"/>
                </a:solidFill>
                <a:latin typeface="Arial" panose="020B0604020202020204" pitchFamily="34" charset="0"/>
              </a:defRPr>
            </a:lvl1pPr>
            <a:lvl2pPr eaLnBrk="0" fontAlgn="base" hangingPunct="0">
              <a:spcBef>
                <a:spcPct val="0"/>
              </a:spcBef>
              <a:spcAft>
                <a:spcPct val="0"/>
              </a:spcAft>
              <a:tabLst>
                <a:tab pos="4148138" algn="r"/>
              </a:tabLst>
              <a:defRPr>
                <a:solidFill>
                  <a:schemeClr val="tx1"/>
                </a:solidFill>
                <a:latin typeface="Arial" panose="020B0604020202020204" pitchFamily="34" charset="0"/>
              </a:defRPr>
            </a:lvl2pPr>
            <a:lvl3pPr eaLnBrk="0" fontAlgn="base" hangingPunct="0">
              <a:spcBef>
                <a:spcPct val="0"/>
              </a:spcBef>
              <a:spcAft>
                <a:spcPct val="0"/>
              </a:spcAft>
              <a:tabLst>
                <a:tab pos="4148138" algn="r"/>
              </a:tabLst>
              <a:defRPr>
                <a:solidFill>
                  <a:schemeClr val="tx1"/>
                </a:solidFill>
                <a:latin typeface="Arial" panose="020B0604020202020204" pitchFamily="34" charset="0"/>
              </a:defRPr>
            </a:lvl3pPr>
            <a:lvl4pPr eaLnBrk="0" fontAlgn="base" hangingPunct="0">
              <a:spcBef>
                <a:spcPct val="0"/>
              </a:spcBef>
              <a:spcAft>
                <a:spcPct val="0"/>
              </a:spcAft>
              <a:tabLst>
                <a:tab pos="4148138" algn="r"/>
              </a:tabLst>
              <a:defRPr>
                <a:solidFill>
                  <a:schemeClr val="tx1"/>
                </a:solidFill>
                <a:latin typeface="Arial" panose="020B0604020202020204" pitchFamily="34" charset="0"/>
              </a:defRPr>
            </a:lvl4pPr>
            <a:lvl5pPr eaLnBrk="0" fontAlgn="base" hangingPunct="0">
              <a:spcBef>
                <a:spcPct val="0"/>
              </a:spcBef>
              <a:spcAft>
                <a:spcPct val="0"/>
              </a:spcAft>
              <a:tabLst>
                <a:tab pos="4148138" algn="r"/>
              </a:tabLst>
              <a:defRPr>
                <a:solidFill>
                  <a:schemeClr val="tx1"/>
                </a:solidFill>
                <a:latin typeface="Arial" panose="020B0604020202020204" pitchFamily="34" charset="0"/>
              </a:defRPr>
            </a:lvl5pPr>
            <a:lvl6pPr eaLnBrk="0" fontAlgn="base" hangingPunct="0">
              <a:spcBef>
                <a:spcPct val="0"/>
              </a:spcBef>
              <a:spcAft>
                <a:spcPct val="0"/>
              </a:spcAft>
              <a:tabLst>
                <a:tab pos="4148138" algn="r"/>
              </a:tabLst>
              <a:defRPr>
                <a:solidFill>
                  <a:schemeClr val="tx1"/>
                </a:solidFill>
                <a:latin typeface="Arial" panose="020B0604020202020204" pitchFamily="34" charset="0"/>
              </a:defRPr>
            </a:lvl6pPr>
            <a:lvl7pPr eaLnBrk="0" fontAlgn="base" hangingPunct="0">
              <a:spcBef>
                <a:spcPct val="0"/>
              </a:spcBef>
              <a:spcAft>
                <a:spcPct val="0"/>
              </a:spcAft>
              <a:tabLst>
                <a:tab pos="4148138" algn="r"/>
              </a:tabLst>
              <a:defRPr>
                <a:solidFill>
                  <a:schemeClr val="tx1"/>
                </a:solidFill>
                <a:latin typeface="Arial" panose="020B0604020202020204" pitchFamily="34" charset="0"/>
              </a:defRPr>
            </a:lvl7pPr>
            <a:lvl8pPr eaLnBrk="0" fontAlgn="base" hangingPunct="0">
              <a:spcBef>
                <a:spcPct val="0"/>
              </a:spcBef>
              <a:spcAft>
                <a:spcPct val="0"/>
              </a:spcAft>
              <a:tabLst>
                <a:tab pos="4148138" algn="r"/>
              </a:tabLst>
              <a:defRPr>
                <a:solidFill>
                  <a:schemeClr val="tx1"/>
                </a:solidFill>
                <a:latin typeface="Arial" panose="020B0604020202020204" pitchFamily="34" charset="0"/>
              </a:defRPr>
            </a:lvl8pPr>
            <a:lvl9pPr eaLnBrk="0" fontAlgn="base" hangingPunct="0">
              <a:spcBef>
                <a:spcPct val="0"/>
              </a:spcBef>
              <a:spcAft>
                <a:spcPct val="0"/>
              </a:spcAft>
              <a:tabLst>
                <a:tab pos="4148138"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CHAPTER 4. APPLIED MODELS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 Implicit control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4.2. The mass media and informational control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4.3. Reflexion in psychology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4.3.1. Playing chess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4.3.2. Transactional analysis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4.3.3. The Johari window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4.3.4. Ethical choice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4.4. Reflexion in </a:t>
            </a:r>
            <a:r>
              <a:rPr kumimoji="0" lang="en-US" altLang="ru-RU"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bélles-léttres</a:t>
            </a: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4.5. Reflexive search games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4.6. Manufacturers and intermediate sellers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4.7. The scarcity principle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4.8. Joint production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4.9. Market competition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4.10. Lump sum payments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4.11. Sellers and buyers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4.12. Customers and executors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4.13. Corruption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4.14. Bipolar choice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4.15. Active expertise: informational </a:t>
            </a:r>
            <a:r>
              <a:rPr kumimoji="0" lang="en-US" altLang="ru-RU"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reflexion</a:t>
            </a: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4.16. The </a:t>
            </a:r>
            <a:r>
              <a:rPr kumimoji="0" lang="en-US" altLang="ru-RU"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Cournot</a:t>
            </a: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oligopoly: informational </a:t>
            </a:r>
            <a:r>
              <a:rPr kumimoji="0" lang="en-US" altLang="ru-RU"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reflexion</a:t>
            </a: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4.17. Resource allocation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4.18. Insurance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4.19. Product </a:t>
            </a:r>
            <a:r>
              <a:rPr kumimoji="0" lang="en-US" altLang="ru-RU"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advertizing</a:t>
            </a: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4.20. The </a:t>
            </a:r>
            <a:r>
              <a:rPr kumimoji="0" lang="en-US" altLang="ru-RU"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hustings</a:t>
            </a: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4.21. Rank-order tournaments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4.22. Explicit and implicit coalitions in reflexive games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4.23. Active forecast	</a:t>
            </a:r>
            <a:endParaRPr kumimoji="0" lang="ru-RU" altLang="ru-RU"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4.24. Social networks	</a:t>
            </a:r>
            <a:endParaRPr kumimoji="0" lang="en-US" altLang="ru-RU" sz="105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148138" algn="r"/>
              </a:tabLst>
            </a:pPr>
            <a:r>
              <a:rPr kumimoji="0" lang="en-US"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4.25. Mob control</a:t>
            </a:r>
            <a:r>
              <a:rPr kumimoji="0" lang="ru-RU" altLang="ru-RU" sz="1050" b="0" i="0" u="none" strike="noStrike" cap="none" normalizeH="0" baseline="0" dirty="0">
                <a:ln>
                  <a:noFill/>
                </a:ln>
                <a:solidFill>
                  <a:schemeClr val="tx1"/>
                </a:solidFill>
                <a:effectLst/>
                <a:latin typeface="Arial" panose="020B0604020202020204" pitchFamily="34" charset="0"/>
              </a:rPr>
              <a:t> </a:t>
            </a:r>
            <a:endParaRPr kumimoji="0" lang="ru-RU" altLang="ru-RU" sz="2800" b="0" i="0" u="none" strike="noStrike" cap="none" normalizeH="0" baseline="0" dirty="0">
              <a:ln>
                <a:noFill/>
              </a:ln>
              <a:solidFill>
                <a:schemeClr val="tx1"/>
              </a:solidFill>
              <a:effectLst/>
              <a:latin typeface="Arial" panose="020B0604020202020204" pitchFamily="34" charset="0"/>
            </a:endParaRPr>
          </a:p>
        </p:txBody>
      </p:sp>
      <p:sp>
        <p:nvSpPr>
          <p:cNvPr id="5" name="Rectangle 1"/>
          <p:cNvSpPr txBox="1">
            <a:spLocks noChangeArrowheads="1"/>
          </p:cNvSpPr>
          <p:nvPr/>
        </p:nvSpPr>
        <p:spPr bwMode="auto">
          <a:xfrm>
            <a:off x="93133" y="0"/>
            <a:ext cx="5578178"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182880" indent="-182880" algn="l" defTabSz="914400" rtl="0" eaLnBrk="0" fontAlgn="base" latinLnBrk="0" hangingPunct="0">
              <a:lnSpc>
                <a:spcPct val="95000"/>
              </a:lnSpc>
              <a:spcBef>
                <a:spcPct val="0"/>
              </a:spcBef>
              <a:spcAft>
                <a:spcPct val="0"/>
              </a:spcAft>
              <a:buClr>
                <a:schemeClr val="accent1"/>
              </a:buClr>
              <a:buSzPct val="80000"/>
              <a:buFont typeface="Arial" pitchFamily="34" charset="0"/>
              <a:buChar char="•"/>
              <a:tabLst>
                <a:tab pos="4148138" algn="r"/>
              </a:tabLst>
              <a:defRPr sz="1800" kern="1200" spc="10" baseline="0">
                <a:solidFill>
                  <a:schemeClr val="tx1"/>
                </a:solidFill>
                <a:latin typeface="Arial" panose="020B0604020202020204" pitchFamily="34" charset="0"/>
                <a:ea typeface="+mn-ea"/>
                <a:cs typeface="+mn-cs"/>
              </a:defRPr>
            </a:lvl1pPr>
            <a:lvl2pPr marL="457200" indent="-18288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600" kern="1200">
                <a:solidFill>
                  <a:schemeClr val="tx1"/>
                </a:solidFill>
                <a:latin typeface="Arial" panose="020B0604020202020204" pitchFamily="34" charset="0"/>
                <a:ea typeface="+mn-ea"/>
                <a:cs typeface="+mn-cs"/>
              </a:defRPr>
            </a:lvl2pPr>
            <a:lvl3pPr marL="731520" indent="-18288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3pPr>
            <a:lvl4pPr marL="1005840" indent="-18288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4pPr>
            <a:lvl5pPr marL="1280160" indent="-18288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5pPr>
            <a:lvl6pPr marL="1600000" indent="-22860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6pPr>
            <a:lvl7pPr marL="1900000" indent="-22860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7pPr>
            <a:lvl8pPr marL="2200000" indent="-22860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8pPr>
            <a:lvl9pPr marL="2500000" indent="-228600" algn="l" defTabSz="914400" rtl="0" eaLnBrk="0" fontAlgn="base" latinLnBrk="0" hangingPunct="0">
              <a:lnSpc>
                <a:spcPct val="90000"/>
              </a:lnSpc>
              <a:spcBef>
                <a:spcPct val="0"/>
              </a:spcBef>
              <a:spcAft>
                <a:spcPct val="0"/>
              </a:spcAft>
              <a:buClr>
                <a:schemeClr val="accent1"/>
              </a:buClr>
              <a:buFont typeface="Wingdings 2" pitchFamily="18" charset="2"/>
              <a:buChar char=""/>
              <a:tabLst>
                <a:tab pos="4148138" algn="r"/>
              </a:tabLst>
              <a:defRPr sz="1400" kern="1200">
                <a:solidFill>
                  <a:schemeClr val="tx1"/>
                </a:solidFill>
                <a:latin typeface="Arial" panose="020B0604020202020204" pitchFamily="34" charset="0"/>
                <a:ea typeface="+mn-ea"/>
                <a:cs typeface="+mn-cs"/>
              </a:defRPr>
            </a:lvl9pPr>
          </a:lstStyle>
          <a:p>
            <a:pPr marL="0" indent="0">
              <a:lnSpc>
                <a:spcPct val="100000"/>
              </a:lnSpc>
              <a:buClrTx/>
              <a:buSzTx/>
              <a:buFontTx/>
              <a:buNone/>
            </a:pPr>
            <a:r>
              <a:rPr lang="en-US" altLang="ru-RU" sz="1600" dirty="0">
                <a:ea typeface="Times New Roman" panose="02020603050405020304" pitchFamily="18" charset="0"/>
              </a:rPr>
              <a:t>CHAPTER 1. REFLEXION IN DECISION MAKIN	</a:t>
            </a:r>
            <a:endParaRPr lang="ru-RU" altLang="ru-RU" sz="1050" dirty="0"/>
          </a:p>
          <a:p>
            <a:pPr marL="0" indent="0">
              <a:lnSpc>
                <a:spcPct val="100000"/>
              </a:lnSpc>
              <a:buClrTx/>
              <a:buSzTx/>
              <a:buFontTx/>
              <a:buNone/>
            </a:pPr>
            <a:r>
              <a:rPr lang="en-US" altLang="ru-RU" sz="1600" dirty="0">
                <a:ea typeface="Times New Roman" panose="02020603050405020304" pitchFamily="18" charset="0"/>
              </a:rPr>
              <a:t>1.1. Individual decision making	</a:t>
            </a:r>
            <a:endParaRPr lang="ru-RU" altLang="ru-RU" sz="1050" dirty="0"/>
          </a:p>
          <a:p>
            <a:pPr marL="0" indent="0">
              <a:lnSpc>
                <a:spcPct val="100000"/>
              </a:lnSpc>
              <a:buClrTx/>
              <a:buSzTx/>
              <a:buFontTx/>
              <a:buNone/>
            </a:pPr>
            <a:r>
              <a:rPr lang="en-US" altLang="ru-RU" sz="1600" dirty="0">
                <a:ea typeface="Times New Roman" panose="02020603050405020304" pitchFamily="18" charset="0"/>
              </a:rPr>
              <a:t>1.2. Interactive decision making: games and equilibria	</a:t>
            </a:r>
            <a:endParaRPr lang="ru-RU" altLang="ru-RU" sz="1050" dirty="0"/>
          </a:p>
          <a:p>
            <a:pPr marL="0" indent="0">
              <a:lnSpc>
                <a:spcPct val="100000"/>
              </a:lnSpc>
              <a:buClrTx/>
              <a:buSzTx/>
              <a:buFontTx/>
              <a:buNone/>
            </a:pPr>
            <a:r>
              <a:rPr lang="en-US" altLang="ru-RU" sz="1600" dirty="0">
                <a:ea typeface="Times New Roman" panose="02020603050405020304" pitchFamily="18" charset="0"/>
              </a:rPr>
              <a:t>1.3. General approaches to the description of informational and strategic </a:t>
            </a:r>
            <a:r>
              <a:rPr lang="en-US" altLang="ru-RU" sz="1600" dirty="0" err="1">
                <a:ea typeface="Times New Roman" panose="02020603050405020304" pitchFamily="18" charset="0"/>
              </a:rPr>
              <a:t>reflexion</a:t>
            </a:r>
            <a:r>
              <a:rPr lang="en-US" altLang="ru-RU" sz="1600" dirty="0">
                <a:ea typeface="Times New Roman" panose="02020603050405020304" pitchFamily="18" charset="0"/>
              </a:rPr>
              <a:t>	</a:t>
            </a:r>
            <a:endParaRPr lang="ru-RU" altLang="ru-RU" sz="1050" dirty="0"/>
          </a:p>
          <a:p>
            <a:pPr marL="0" indent="0">
              <a:lnSpc>
                <a:spcPct val="100000"/>
              </a:lnSpc>
              <a:buClrTx/>
              <a:buSzTx/>
              <a:buFontTx/>
              <a:buNone/>
            </a:pPr>
            <a:r>
              <a:rPr lang="en-US" altLang="ru-RU" sz="1600" dirty="0">
                <a:ea typeface="Times New Roman" panose="02020603050405020304" pitchFamily="18" charset="0"/>
              </a:rPr>
              <a:t>CHAPTER 2. INFORMATIONAL REFLEXION AND CONTROL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2.1. Informational </a:t>
            </a:r>
            <a:r>
              <a:rPr lang="en-US" altLang="ru-RU" sz="1600" dirty="0" err="1">
                <a:ea typeface="Times New Roman" panose="02020603050405020304" pitchFamily="18" charset="0"/>
              </a:rPr>
              <a:t>reflexion</a:t>
            </a:r>
            <a:r>
              <a:rPr lang="en-US" altLang="ru-RU" sz="1600" dirty="0">
                <a:ea typeface="Times New Roman" panose="02020603050405020304" pitchFamily="18" charset="0"/>
              </a:rPr>
              <a:t> in two-player games</a:t>
            </a:r>
            <a:endParaRPr lang="ru-RU" altLang="ru-RU" sz="1050" dirty="0"/>
          </a:p>
          <a:p>
            <a:pPr marL="0" indent="0">
              <a:lnSpc>
                <a:spcPct val="100000"/>
              </a:lnSpc>
              <a:buClrTx/>
              <a:buSzTx/>
              <a:buFontTx/>
              <a:buNone/>
            </a:pPr>
            <a:r>
              <a:rPr lang="en-US" altLang="ru-RU" sz="1600" dirty="0">
                <a:ea typeface="Times New Roman" panose="02020603050405020304" pitchFamily="18" charset="0"/>
              </a:rPr>
              <a:t>2.2. Awareness structure of games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2.3. Informational equilibrium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2.4. Graph of a reflexive game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2.5. Regular awareness structures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2.6. Reflexion rank and informational equilibrium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2.7. Stable informational equilibria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2.8. True and false equilibria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2.9. The case of observable actions of agents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2.10. Reflexive games and </a:t>
            </a:r>
            <a:r>
              <a:rPr lang="en-US" altLang="ru-RU" sz="1600" dirty="0" err="1">
                <a:ea typeface="Times New Roman" panose="02020603050405020304" pitchFamily="18" charset="0"/>
              </a:rPr>
              <a:t>bayesian</a:t>
            </a:r>
            <a:r>
              <a:rPr lang="en-US" altLang="ru-RU" sz="1600" dirty="0">
                <a:ea typeface="Times New Roman" panose="02020603050405020304" pitchFamily="18" charset="0"/>
              </a:rPr>
              <a:t> games</a:t>
            </a:r>
            <a:endParaRPr lang="ru-RU" altLang="ru-RU" sz="1050" dirty="0"/>
          </a:p>
          <a:p>
            <a:pPr marL="0" indent="0">
              <a:lnSpc>
                <a:spcPct val="100000"/>
              </a:lnSpc>
              <a:buClrTx/>
              <a:buSzTx/>
              <a:buFontTx/>
              <a:buNone/>
            </a:pPr>
            <a:r>
              <a:rPr lang="en-US" altLang="ru-RU" sz="1600" dirty="0">
                <a:ea typeface="Times New Roman" panose="02020603050405020304" pitchFamily="18" charset="0"/>
              </a:rPr>
              <a:t>2.11. Informational control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2.12. Modeling of informational impact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2.13. Set-type awareness structures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2.14. Transformation of awareness structure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2.15. Concordant informational control	</a:t>
            </a:r>
            <a:endParaRPr lang="ru-RU" altLang="ru-RU" sz="1050" dirty="0"/>
          </a:p>
          <a:p>
            <a:pPr marL="0" indent="0">
              <a:lnSpc>
                <a:spcPct val="100000"/>
              </a:lnSpc>
              <a:buClrTx/>
              <a:buSzTx/>
              <a:buFontTx/>
              <a:buNone/>
            </a:pPr>
            <a:r>
              <a:rPr lang="en-US" altLang="ru-RU" sz="1600" dirty="0">
                <a:ea typeface="Times New Roman" panose="02020603050405020304" pitchFamily="18" charset="0"/>
              </a:rPr>
              <a:t>2.16. Reflexion in planning mechanisms</a:t>
            </a:r>
            <a:endParaRPr lang="en-US" altLang="ru-RU" sz="2800" dirty="0"/>
          </a:p>
        </p:txBody>
      </p:sp>
    </p:spTree>
    <p:extLst>
      <p:ext uri="{BB962C8B-B14F-4D97-AF65-F5344CB8AC3E}">
        <p14:creationId xmlns:p14="http://schemas.microsoft.com/office/powerpoint/2010/main" val="10269373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745066" y="36576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2895261" y="148320"/>
          <a:ext cx="5901001" cy="5928968"/>
        </p:xfrm>
        <a:graphic>
          <a:graphicData uri="http://schemas.openxmlformats.org/presentationml/2006/ole">
            <mc:AlternateContent xmlns:mc="http://schemas.openxmlformats.org/markup-compatibility/2006">
              <mc:Choice xmlns:v="urn:schemas-microsoft-com:vml" Requires="v">
                <p:oleObj spid="_x0000_s14350" name="Picture" r:id="rId3" imgW="5044168" imgH="5058790" progId="Word.Picture.8">
                  <p:embed/>
                </p:oleObj>
              </mc:Choice>
              <mc:Fallback>
                <p:oleObj name="Picture" r:id="rId3" imgW="5044168" imgH="505879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261" y="148320"/>
                        <a:ext cx="5901001" cy="5928968"/>
                      </a:xfrm>
                      <a:prstGeom prst="rect">
                        <a:avLst/>
                      </a:prstGeom>
                      <a:noFill/>
                    </p:spPr>
                  </p:pic>
                </p:oleObj>
              </mc:Fallback>
            </mc:AlternateContent>
          </a:graphicData>
        </a:graphic>
      </p:graphicFrame>
    </p:spTree>
    <p:extLst>
      <p:ext uri="{BB962C8B-B14F-4D97-AF65-F5344CB8AC3E}">
        <p14:creationId xmlns:p14="http://schemas.microsoft.com/office/powerpoint/2010/main" val="3217495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nvGraphicFramePr>
        <p:xfrm>
          <a:off x="442913" y="644525"/>
          <a:ext cx="10493375" cy="5707063"/>
        </p:xfrm>
        <a:graphic>
          <a:graphicData uri="http://schemas.openxmlformats.org/presentationml/2006/ole">
            <mc:AlternateContent xmlns:mc="http://schemas.openxmlformats.org/markup-compatibility/2006">
              <mc:Choice xmlns:v="urn:schemas-microsoft-com:vml" Requires="v">
                <p:oleObj spid="_x0000_s15374" name="Picture" r:id="rId3" imgW="8821440" imgH="4794120" progId="Word.Picture.8">
                  <p:embed/>
                </p:oleObj>
              </mc:Choice>
              <mc:Fallback>
                <p:oleObj name="Picture" r:id="rId3" imgW="8821440" imgH="4794120" progId="Word.Picture.8">
                  <p:embed/>
                  <p:pic>
                    <p:nvPicPr>
                      <p:cNvPr id="0" name=""/>
                      <p:cNvPicPr>
                        <a:picLocks noChangeAspect="1" noChangeArrowheads="1"/>
                      </p:cNvPicPr>
                      <p:nvPr/>
                    </p:nvPicPr>
                    <p:blipFill>
                      <a:blip r:embed="rId4"/>
                      <a:srcRect/>
                      <a:stretch>
                        <a:fillRect/>
                      </a:stretch>
                    </p:blipFill>
                    <p:spPr bwMode="auto">
                      <a:xfrm>
                        <a:off x="442913" y="644525"/>
                        <a:ext cx="10493375" cy="5707063"/>
                      </a:xfrm>
                      <a:prstGeom prst="rect">
                        <a:avLst/>
                      </a:prstGeom>
                      <a:noFill/>
                    </p:spPr>
                  </p:pic>
                </p:oleObj>
              </mc:Fallback>
            </mc:AlternateContent>
          </a:graphicData>
        </a:graphic>
      </p:graphicFrame>
    </p:spTree>
    <p:extLst>
      <p:ext uri="{BB962C8B-B14F-4D97-AF65-F5344CB8AC3E}">
        <p14:creationId xmlns:p14="http://schemas.microsoft.com/office/powerpoint/2010/main" val="796158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20482" name="Picture 2" descr="ÐÐ°ÑÑÐ¸Ð½ÐºÐ¸ Ð¿Ð¾ Ð·Ð°Ð¿ÑÐ¾ÑÑ halpern reaso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2766" y="1106594"/>
            <a:ext cx="3647231"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ÐÐ°ÑÑÐ¸Ð½ÐºÐ¸ Ð¿Ð¾ Ð·Ð°Ð¿ÑÐ¾ÑÑ Hintikka 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07" y="1097070"/>
            <a:ext cx="35718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ÐÐ°ÑÑÐ¸Ð½ÐºÐ¸ Ð¿Ð¾ Ð·Ð°Ð¿ÑÐ¾ÑÑ models of strategic reaso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081" y="1097070"/>
            <a:ext cx="3133725" cy="475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2714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30199" y="262468"/>
            <a:ext cx="10625667" cy="6527800"/>
          </a:xfrm>
        </p:spPr>
        <p:txBody>
          <a:bodyPr anchor="ctr">
            <a:normAutofit/>
          </a:bodyPr>
          <a:lstStyle/>
          <a:p>
            <a:pPr marL="0" indent="0" algn="just">
              <a:buNone/>
            </a:pPr>
            <a:r>
              <a:rPr lang="en-US" dirty="0"/>
              <a:t>A key factor in reflexive games consists in agents’ awareness (hierarchy of beliefs). Hence, its formal description involves the notion of an </a:t>
            </a:r>
            <a:r>
              <a:rPr lang="en-US" i="1" dirty="0"/>
              <a:t>awareness structure</a:t>
            </a:r>
            <a:r>
              <a:rPr lang="en-US" dirty="0"/>
              <a:t> –a (generally, infinite) tree whose nodes correspond to information (beliefs) of agents about essential parameters, beliefs of other agents, etc. An example of such hierarchy can be found below.</a:t>
            </a:r>
            <a:endParaRPr lang="ru-RU" dirty="0"/>
          </a:p>
          <a:p>
            <a:pPr marL="0" indent="0" algn="just">
              <a:buNone/>
            </a:pPr>
            <a:r>
              <a:rPr lang="en-US" dirty="0"/>
              <a:t>The concept of an awareness structure enables giving a formal definition to certain intuitively apprehensible notions such as adequate awareness of agent 1 about agent 2, mutual awareness, identical awareness, etc.</a:t>
            </a:r>
            <a:endParaRPr lang="ru-RU" dirty="0"/>
          </a:p>
          <a:p>
            <a:pPr marL="0" indent="0" algn="just">
              <a:buNone/>
            </a:pPr>
            <a:r>
              <a:rPr lang="en-US" dirty="0"/>
              <a:t>The notion of a </a:t>
            </a:r>
            <a:r>
              <a:rPr lang="en-US" b="1" i="1" dirty="0"/>
              <a:t>phantom agent</a:t>
            </a:r>
            <a:r>
              <a:rPr lang="en-US" b="1" dirty="0"/>
              <a:t> </a:t>
            </a:r>
            <a:r>
              <a:rPr lang="en-US" dirty="0"/>
              <a:t>is a key to reflexive games analysis in this book. Let us discuss it at the qualitative level.</a:t>
            </a:r>
          </a:p>
          <a:p>
            <a:pPr marL="0" indent="0" algn="just">
              <a:buNone/>
            </a:pPr>
            <a:r>
              <a:rPr lang="en-US" dirty="0"/>
              <a:t>Suppose that two agents, namely, </a:t>
            </a:r>
            <a:r>
              <a:rPr lang="en-US" i="1" dirty="0"/>
              <a:t>A</a:t>
            </a:r>
            <a:r>
              <a:rPr lang="en-US" dirty="0"/>
              <a:t> and </a:t>
            </a:r>
            <a:r>
              <a:rPr lang="en-US" i="1" dirty="0"/>
              <a:t>B</a:t>
            </a:r>
            <a:r>
              <a:rPr lang="en-US" dirty="0"/>
              <a:t>, interact in a certain situation. Of course, each agent possesses an image of the other; agent </a:t>
            </a:r>
            <a:r>
              <a:rPr lang="en-US" i="1" dirty="0"/>
              <a:t>A</a:t>
            </a:r>
            <a:r>
              <a:rPr lang="en-US" dirty="0"/>
              <a:t> has an image of agent </a:t>
            </a:r>
            <a:r>
              <a:rPr lang="en-US" i="1" dirty="0"/>
              <a:t>B</a:t>
            </a:r>
            <a:r>
              <a:rPr lang="en-US" dirty="0"/>
              <a:t> (denoted by </a:t>
            </a:r>
            <a:r>
              <a:rPr lang="en-US" i="1" dirty="0"/>
              <a:t>AB</a:t>
            </a:r>
            <a:r>
              <a:rPr lang="en-US" dirty="0"/>
              <a:t>), while agent </a:t>
            </a:r>
            <a:r>
              <a:rPr lang="en-US" i="1" dirty="0"/>
              <a:t>B</a:t>
            </a:r>
            <a:r>
              <a:rPr lang="en-US" dirty="0"/>
              <a:t> has an image of agent </a:t>
            </a:r>
            <a:r>
              <a:rPr lang="en-US" i="1" dirty="0"/>
              <a:t>A</a:t>
            </a:r>
            <a:r>
              <a:rPr lang="en-US" dirty="0"/>
              <a:t> (denoted by </a:t>
            </a:r>
            <a:r>
              <a:rPr lang="en-US" i="1" dirty="0"/>
              <a:t>BA</a:t>
            </a:r>
            <a:r>
              <a:rPr lang="en-US" dirty="0"/>
              <a:t>). These images coincide with or differ from the reality. For instance, agent </a:t>
            </a:r>
            <a:r>
              <a:rPr lang="en-US" i="1" dirty="0"/>
              <a:t>A</a:t>
            </a:r>
            <a:r>
              <a:rPr lang="en-US" dirty="0"/>
              <a:t> may possess an adequate belief of agent </a:t>
            </a:r>
            <a:r>
              <a:rPr lang="en-US" i="1" dirty="0"/>
              <a:t>B</a:t>
            </a:r>
            <a:r>
              <a:rPr lang="en-US" dirty="0"/>
              <a:t> (the identity </a:t>
            </a:r>
            <a:r>
              <a:rPr lang="en-US" i="1" dirty="0"/>
              <a:t>AB</a:t>
            </a:r>
            <a:r>
              <a:rPr lang="en-US" dirty="0"/>
              <a:t> = </a:t>
            </a:r>
            <a:r>
              <a:rPr lang="en-US" i="1" dirty="0"/>
              <a:t>B</a:t>
            </a:r>
            <a:r>
              <a:rPr lang="en-US" dirty="0"/>
              <a:t> holds true) or may not.</a:t>
            </a:r>
            <a:endParaRPr lang="ru-RU" dirty="0"/>
          </a:p>
          <a:p>
            <a:pPr marL="0" indent="0" algn="just">
              <a:buNone/>
            </a:pPr>
            <a:r>
              <a:rPr lang="en-US" dirty="0"/>
              <a:t>The following question rises immediately. Is the identity </a:t>
            </a:r>
            <a:r>
              <a:rPr lang="en-US" i="1" dirty="0"/>
              <a:t>AB</a:t>
            </a:r>
            <a:r>
              <a:rPr lang="en-US" dirty="0"/>
              <a:t> = </a:t>
            </a:r>
            <a:r>
              <a:rPr lang="en-US" i="1" dirty="0"/>
              <a:t>B</a:t>
            </a:r>
            <a:r>
              <a:rPr lang="en-US" dirty="0"/>
              <a:t> possible in principle? You know, </a:t>
            </a:r>
            <a:r>
              <a:rPr lang="en-US" i="1" dirty="0"/>
              <a:t>B</a:t>
            </a:r>
            <a:r>
              <a:rPr lang="en-US" dirty="0"/>
              <a:t> represents a real agent, whereas </a:t>
            </a:r>
            <a:r>
              <a:rPr lang="en-US" i="1" dirty="0"/>
              <a:t>AB</a:t>
            </a:r>
            <a:r>
              <a:rPr lang="en-US" dirty="0"/>
              <a:t> is merely his/her image! This philosophical question requires going into subtleties; let us merely emphasize a couple of important facts. First, the matter concerns modeling of individual behavior in a specific situation rather than complete understanding of an individual. During everyday communication with different people, we often face situations of adequate and inadequate perception of an individual by other individuals.</a:t>
            </a:r>
            <a:endParaRPr lang="ru-RU" dirty="0"/>
          </a:p>
          <a:p>
            <a:pPr algn="just"/>
            <a:endParaRPr lang="ru-RU" dirty="0"/>
          </a:p>
        </p:txBody>
      </p:sp>
    </p:spTree>
    <p:extLst>
      <p:ext uri="{BB962C8B-B14F-4D97-AF65-F5344CB8AC3E}">
        <p14:creationId xmlns:p14="http://schemas.microsoft.com/office/powerpoint/2010/main" val="39845509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lgn="just">
              <a:buNone/>
            </a:pPr>
            <a:r>
              <a:rPr lang="en-US" dirty="0"/>
              <a:t>Describe formally possible cases of the mutual awareness of two subjects, “</a:t>
            </a:r>
            <a:r>
              <a:rPr lang="en-US" i="1" dirty="0"/>
              <a:t>Hero</a:t>
            </a:r>
            <a:r>
              <a:rPr lang="en-US" dirty="0"/>
              <a:t>” and “</a:t>
            </a:r>
            <a:r>
              <a:rPr lang="en-US" i="1" dirty="0"/>
              <a:t>Environment</a:t>
            </a:r>
            <a:r>
              <a:rPr lang="en-US" dirty="0"/>
              <a:t>.” Denote them by “H” and “E,” respectively.</a:t>
            </a:r>
            <a:endParaRPr lang="ru-RU" dirty="0"/>
          </a:p>
          <a:p>
            <a:pPr marL="0" indent="0" algn="just">
              <a:buNone/>
            </a:pPr>
            <a:r>
              <a:rPr lang="en-US" dirty="0"/>
              <a:t>In addition, we introduce the following system of symbols: H–</a:t>
            </a:r>
            <a:r>
              <a:rPr lang="en-US" dirty="0" err="1"/>
              <a:t>nonreflexive</a:t>
            </a:r>
            <a:r>
              <a:rPr lang="en-US" dirty="0"/>
              <a:t> beliefs of a hero about an objective reality (all except the hero and his/her environment); E–</a:t>
            </a:r>
            <a:r>
              <a:rPr lang="en-US" dirty="0" err="1"/>
              <a:t>nonreflexive</a:t>
            </a:r>
            <a:r>
              <a:rPr lang="en-US" dirty="0"/>
              <a:t> beliefs on the environment about an objective reality. The hero and his/her environment represent real agents, whereas the following agents are phantom: HH–the beliefs of the hero about himself/herself; HE–the beliefs of the hero about the environment; HEH–the beliefs of the hero about the beliefs of the environment about him/her; EE–the beliefs of the environment about itself; EH–the beliefs of the environment about the hero; EHE–the beliefs of the environment about the beliefs of the hero about the environment.</a:t>
            </a:r>
            <a:endParaRPr lang="ru-RU" dirty="0"/>
          </a:p>
          <a:p>
            <a:pPr marL="0" indent="0" algn="just">
              <a:buNone/>
            </a:pPr>
            <a:r>
              <a:rPr lang="en-US" dirty="0"/>
              <a:t>Practical interpretations of HHE, HHH, HEE, EEE, EEH, EHH seem difficult.</a:t>
            </a:r>
            <a:endParaRPr lang="ru-RU" i="1" dirty="0"/>
          </a:p>
          <a:p>
            <a:pPr algn="just"/>
            <a:endParaRPr lang="ru-RU" dirty="0"/>
          </a:p>
        </p:txBody>
      </p:sp>
    </p:spTree>
    <p:extLst>
      <p:ext uri="{BB962C8B-B14F-4D97-AF65-F5344CB8AC3E}">
        <p14:creationId xmlns:p14="http://schemas.microsoft.com/office/powerpoint/2010/main" val="33288667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Types of internal conflicts:</a:t>
            </a:r>
            <a:endParaRPr lang="ru-RU" dirty="0"/>
          </a:p>
        </p:txBody>
      </p:sp>
      <p:sp>
        <p:nvSpPr>
          <p:cNvPr id="3" name="Объект 2"/>
          <p:cNvSpPr>
            <a:spLocks noGrp="1"/>
          </p:cNvSpPr>
          <p:nvPr>
            <p:ph idx="1"/>
          </p:nvPr>
        </p:nvSpPr>
        <p:spPr/>
        <p:txBody>
          <a:bodyPr>
            <a:normAutofit fontScale="92500" lnSpcReduction="10000"/>
          </a:bodyPr>
          <a:lstStyle/>
          <a:p>
            <a:pPr marL="0" indent="0" algn="just">
              <a:buNone/>
            </a:pPr>
            <a:r>
              <a:rPr lang="en-US" dirty="0"/>
              <a:t>1.</a:t>
            </a:r>
            <a:r>
              <a:rPr lang="en-US" b="1" dirty="0"/>
              <a:t> </a:t>
            </a:r>
            <a:r>
              <a:rPr lang="en-US" b="1" i="1" dirty="0"/>
              <a:t>The mismatch between H and HH</a:t>
            </a:r>
            <a:r>
              <a:rPr lang="en-US" b="1" dirty="0"/>
              <a:t>–an internal conflict </a:t>
            </a:r>
            <a:r>
              <a:rPr lang="en-US" dirty="0"/>
              <a:t>between a hero and his/her beliefs about himself/herself. For instance, consider almost all literary works created by F.M. Dostoevsky (the master and wizard of self-</a:t>
            </a:r>
            <a:r>
              <a:rPr lang="en-US" dirty="0" err="1"/>
              <a:t>reflexion</a:t>
            </a:r>
            <a:r>
              <a:rPr lang="en-US" dirty="0"/>
              <a:t> effects); </a:t>
            </a:r>
            <a:r>
              <a:rPr lang="en-US" i="1" dirty="0"/>
              <a:t>Childhood</a:t>
            </a:r>
            <a:r>
              <a:rPr lang="en-US" dirty="0"/>
              <a:t>, </a:t>
            </a:r>
            <a:r>
              <a:rPr lang="en-US" i="1" dirty="0"/>
              <a:t>Boyhood</a:t>
            </a:r>
            <a:r>
              <a:rPr lang="en-US" dirty="0"/>
              <a:t>, and </a:t>
            </a:r>
            <a:r>
              <a:rPr lang="en-US" i="1" dirty="0"/>
              <a:t>Youth</a:t>
            </a:r>
            <a:r>
              <a:rPr lang="en-US" dirty="0"/>
              <a:t> by L.N. Tolstoy; all works belonging to the genre of confession, including St. Augustine Aurelius, A. Musset, J.-J. Rousseau, L.N. Tolstoy, N.A. Berdyaev, and others.</a:t>
            </a:r>
            <a:endParaRPr lang="ru-RU" dirty="0"/>
          </a:p>
          <a:p>
            <a:pPr marL="0" indent="0" algn="just">
              <a:buNone/>
            </a:pPr>
            <a:r>
              <a:rPr lang="en-US" dirty="0"/>
              <a:t>2. </a:t>
            </a:r>
            <a:r>
              <a:rPr lang="en-US" b="1" i="1" dirty="0"/>
              <a:t>The mismatch between H and HEH</a:t>
            </a:r>
            <a:r>
              <a:rPr lang="en-US" b="1" dirty="0"/>
              <a:t>–an internal conflict </a:t>
            </a:r>
            <a:r>
              <a:rPr lang="en-US" dirty="0"/>
              <a:t>between a hero and his/her beliefs about his/her role (in the eyes of an environment). The examples are </a:t>
            </a:r>
            <a:r>
              <a:rPr lang="en-US" i="1" dirty="0"/>
              <a:t>The Hero of Our Time</a:t>
            </a:r>
            <a:r>
              <a:rPr lang="en-US" dirty="0"/>
              <a:t> by </a:t>
            </a:r>
            <a:r>
              <a:rPr lang="en-US" dirty="0" err="1"/>
              <a:t>M.Yu</a:t>
            </a:r>
            <a:r>
              <a:rPr lang="en-US" dirty="0"/>
              <a:t>. Lermontov (the character of </a:t>
            </a:r>
            <a:r>
              <a:rPr lang="en-US" dirty="0" err="1"/>
              <a:t>Pechorin</a:t>
            </a:r>
            <a:r>
              <a:rPr lang="en-US" dirty="0"/>
              <a:t>); </a:t>
            </a:r>
            <a:r>
              <a:rPr lang="en-US" i="1" dirty="0"/>
              <a:t>The Adolescent</a:t>
            </a:r>
            <a:r>
              <a:rPr lang="en-US" dirty="0"/>
              <a:t> by F.M. Dostoevsky, </a:t>
            </a:r>
            <a:r>
              <a:rPr lang="en-US" i="1" dirty="0"/>
              <a:t>Father </a:t>
            </a:r>
            <a:r>
              <a:rPr lang="en-US" i="1" dirty="0" err="1"/>
              <a:t>Gorio</a:t>
            </a:r>
            <a:r>
              <a:rPr lang="en-US" dirty="0"/>
              <a:t> by H. de </a:t>
            </a:r>
            <a:r>
              <a:rPr lang="en-US" dirty="0" err="1"/>
              <a:t>Balzaq</a:t>
            </a:r>
            <a:r>
              <a:rPr lang="en-US" dirty="0"/>
              <a:t> (the character of E. de </a:t>
            </a:r>
            <a:r>
              <a:rPr lang="en-US" dirty="0" err="1"/>
              <a:t>Rastignac</a:t>
            </a:r>
            <a:r>
              <a:rPr lang="en-US" dirty="0"/>
              <a:t>), and others.</a:t>
            </a:r>
            <a:endParaRPr lang="ru-RU" dirty="0"/>
          </a:p>
          <a:p>
            <a:pPr marL="0" indent="0" algn="just">
              <a:buNone/>
            </a:pPr>
            <a:r>
              <a:rPr lang="en-US" dirty="0"/>
              <a:t>3.</a:t>
            </a:r>
            <a:r>
              <a:rPr lang="en-US" b="1" dirty="0"/>
              <a:t> </a:t>
            </a:r>
            <a:r>
              <a:rPr lang="en-US" b="1" i="1" dirty="0"/>
              <a:t>The mismatch between HH and HEH</a:t>
            </a:r>
            <a:r>
              <a:rPr lang="en-US" b="1" dirty="0"/>
              <a:t>–an internal conflict </a:t>
            </a:r>
            <a:r>
              <a:rPr lang="en-US" dirty="0"/>
              <a:t>between the values of an environment and a hero (according to the latter). Here the examples are </a:t>
            </a:r>
            <a:r>
              <a:rPr lang="en-US" i="1" dirty="0"/>
              <a:t>Crime and Punishment</a:t>
            </a:r>
            <a:r>
              <a:rPr lang="en-US" dirty="0"/>
              <a:t>, </a:t>
            </a:r>
            <a:r>
              <a:rPr lang="en-US" i="1" dirty="0"/>
              <a:t>Notes from Underground</a:t>
            </a:r>
            <a:r>
              <a:rPr lang="en-US" dirty="0"/>
              <a:t>, </a:t>
            </a:r>
            <a:r>
              <a:rPr lang="en-US" i="1" dirty="0"/>
              <a:t>The Gambler</a:t>
            </a:r>
            <a:r>
              <a:rPr lang="en-US" dirty="0"/>
              <a:t>, </a:t>
            </a:r>
            <a:r>
              <a:rPr lang="en-US" i="1" dirty="0"/>
              <a:t>Demons</a:t>
            </a:r>
            <a:r>
              <a:rPr lang="en-US" dirty="0"/>
              <a:t> by F.M. Dostoevsky; </a:t>
            </a:r>
            <a:r>
              <a:rPr lang="en-US" i="1" dirty="0"/>
              <a:t>Princess Mary</a:t>
            </a:r>
            <a:r>
              <a:rPr lang="en-US" dirty="0"/>
              <a:t> by </a:t>
            </a:r>
            <a:r>
              <a:rPr lang="en-US" dirty="0" err="1"/>
              <a:t>M.Yu</a:t>
            </a:r>
            <a:r>
              <a:rPr lang="en-US" dirty="0"/>
              <a:t>. Lermontov; </a:t>
            </a:r>
            <a:r>
              <a:rPr lang="en-US" i="1" dirty="0"/>
              <a:t>Lady Macbeth of </a:t>
            </a:r>
            <a:r>
              <a:rPr lang="en-US" i="1" dirty="0" err="1"/>
              <a:t>Mtsensk</a:t>
            </a:r>
            <a:r>
              <a:rPr lang="en-US" dirty="0"/>
              <a:t> by N.S. </a:t>
            </a:r>
            <a:r>
              <a:rPr lang="en-US" dirty="0" err="1"/>
              <a:t>Leskov</a:t>
            </a:r>
            <a:r>
              <a:rPr lang="en-US" dirty="0"/>
              <a:t>; </a:t>
            </a:r>
            <a:r>
              <a:rPr lang="en-US" i="1" dirty="0"/>
              <a:t>Lost </a:t>
            </a:r>
            <a:r>
              <a:rPr lang="en-US" i="1" dirty="0" err="1"/>
              <a:t>Illussions</a:t>
            </a:r>
            <a:r>
              <a:rPr lang="en-US" dirty="0"/>
              <a:t> by H. de </a:t>
            </a:r>
            <a:r>
              <a:rPr lang="en-US" dirty="0" err="1"/>
              <a:t>Balzaq</a:t>
            </a:r>
            <a:r>
              <a:rPr lang="en-US" dirty="0"/>
              <a:t>; most authors of marginal literature, namely, F. de Sade, H. Miller, V. </a:t>
            </a:r>
            <a:r>
              <a:rPr lang="en-US" dirty="0" err="1"/>
              <a:t>Erofeev</a:t>
            </a:r>
            <a:r>
              <a:rPr lang="en-US" dirty="0"/>
              <a:t>, and others.</a:t>
            </a:r>
            <a:endParaRPr lang="ru-RU" dirty="0"/>
          </a:p>
          <a:p>
            <a:pPr algn="just"/>
            <a:endParaRPr lang="ru-RU" dirty="0"/>
          </a:p>
        </p:txBody>
      </p:sp>
    </p:spTree>
    <p:extLst>
      <p:ext uri="{BB962C8B-B14F-4D97-AF65-F5344CB8AC3E}">
        <p14:creationId xmlns:p14="http://schemas.microsoft.com/office/powerpoint/2010/main" val="5200080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Types of external conflicts:</a:t>
            </a:r>
            <a:endParaRPr lang="ru-RU" dirty="0"/>
          </a:p>
        </p:txBody>
      </p:sp>
      <p:sp>
        <p:nvSpPr>
          <p:cNvPr id="3" name="Объект 2"/>
          <p:cNvSpPr>
            <a:spLocks noGrp="1"/>
          </p:cNvSpPr>
          <p:nvPr>
            <p:ph idx="1"/>
          </p:nvPr>
        </p:nvSpPr>
        <p:spPr/>
        <p:txBody>
          <a:bodyPr>
            <a:normAutofit fontScale="92500"/>
          </a:bodyPr>
          <a:lstStyle/>
          <a:p>
            <a:pPr marL="0" indent="0" algn="just">
              <a:buNone/>
            </a:pPr>
            <a:r>
              <a:rPr lang="en-US" dirty="0"/>
              <a:t>4. </a:t>
            </a:r>
            <a:r>
              <a:rPr lang="en-US" b="1" i="1" dirty="0"/>
              <a:t>The mismatch between H and EH</a:t>
            </a:r>
            <a:r>
              <a:rPr lang="en-US" b="1" dirty="0"/>
              <a:t>–an external conflict </a:t>
            </a:r>
            <a:r>
              <a:rPr lang="en-US" dirty="0"/>
              <a:t>between a hero and the beliefs (requirements) of an environment about him/her. For instance, </a:t>
            </a:r>
            <a:r>
              <a:rPr lang="en-US" i="1" dirty="0"/>
              <a:t>Woe from Wit</a:t>
            </a:r>
            <a:r>
              <a:rPr lang="en-US" dirty="0"/>
              <a:t> by A.S. </a:t>
            </a:r>
            <a:r>
              <a:rPr lang="en-US" dirty="0" err="1"/>
              <a:t>Griboedov</a:t>
            </a:r>
            <a:r>
              <a:rPr lang="en-US" dirty="0"/>
              <a:t> (the character of </a:t>
            </a:r>
            <a:r>
              <a:rPr lang="en-US" dirty="0" err="1"/>
              <a:t>Chatsky</a:t>
            </a:r>
            <a:r>
              <a:rPr lang="en-US" dirty="0"/>
              <a:t>), </a:t>
            </a:r>
            <a:r>
              <a:rPr lang="en-US" i="1" dirty="0"/>
              <a:t>Notre Dame de Paris</a:t>
            </a:r>
            <a:r>
              <a:rPr lang="en-US" dirty="0"/>
              <a:t> by V. Hugo; many classic literary works of Russian and foreign realism: L.N. Tolstoy (e.g., </a:t>
            </a:r>
            <a:r>
              <a:rPr lang="en-US" i="1" dirty="0"/>
              <a:t>Three Deaths</a:t>
            </a:r>
            <a:r>
              <a:rPr lang="en-US" dirty="0"/>
              <a:t>, </a:t>
            </a:r>
            <a:r>
              <a:rPr lang="en-US" i="1" dirty="0"/>
              <a:t>The Death of Ivan </a:t>
            </a:r>
            <a:r>
              <a:rPr lang="en-US" i="1" dirty="0" err="1"/>
              <a:t>Ilych</a:t>
            </a:r>
            <a:r>
              <a:rPr lang="en-US" dirty="0"/>
              <a:t>, etc.), I.S. Turgenev, M.E. </a:t>
            </a:r>
            <a:r>
              <a:rPr lang="en-US" dirty="0" err="1"/>
              <a:t>Saltykov-Shchedrin</a:t>
            </a:r>
            <a:r>
              <a:rPr lang="en-US" dirty="0"/>
              <a:t>, J.B. Molière, P. Corneille, J. Racine, and others.</a:t>
            </a:r>
            <a:endParaRPr lang="ru-RU" dirty="0"/>
          </a:p>
          <a:p>
            <a:pPr marL="0" indent="0" algn="just">
              <a:buNone/>
            </a:pPr>
            <a:r>
              <a:rPr lang="en-US" dirty="0"/>
              <a:t>5. </a:t>
            </a:r>
            <a:r>
              <a:rPr lang="en-US" b="1" i="1" dirty="0"/>
              <a:t>The mismatch between HH and EH</a:t>
            </a:r>
            <a:r>
              <a:rPr lang="en-US" b="1" dirty="0"/>
              <a:t>–an external conflict </a:t>
            </a:r>
            <a:r>
              <a:rPr lang="en-US" dirty="0"/>
              <a:t>between the beliefs of a hero about himself/herself and the beliefs about him/her by an environment. Here we mention </a:t>
            </a:r>
            <a:r>
              <a:rPr lang="en-US" i="1" dirty="0"/>
              <a:t>Eugene </a:t>
            </a:r>
            <a:r>
              <a:rPr lang="en-US" i="1" dirty="0" err="1"/>
              <a:t>Onegin</a:t>
            </a:r>
            <a:r>
              <a:rPr lang="en-US" dirty="0"/>
              <a:t> by A.S. Pushkin; </a:t>
            </a:r>
            <a:r>
              <a:rPr lang="en-US" i="1" dirty="0"/>
              <a:t>The Hero of Our Time</a:t>
            </a:r>
            <a:r>
              <a:rPr lang="en-US" dirty="0"/>
              <a:t> by </a:t>
            </a:r>
            <a:r>
              <a:rPr lang="en-US" dirty="0" err="1"/>
              <a:t>M.Yu</a:t>
            </a:r>
            <a:r>
              <a:rPr lang="en-US" dirty="0"/>
              <a:t>. Lermontov (the characters of </a:t>
            </a:r>
            <a:r>
              <a:rPr lang="en-US" dirty="0" err="1"/>
              <a:t>Grushnitsky</a:t>
            </a:r>
            <a:r>
              <a:rPr lang="en-US" dirty="0"/>
              <a:t> and </a:t>
            </a:r>
            <a:r>
              <a:rPr lang="en-US" dirty="0" err="1"/>
              <a:t>Pechorin</a:t>
            </a:r>
            <a:r>
              <a:rPr lang="en-US" dirty="0"/>
              <a:t>); </a:t>
            </a:r>
            <a:r>
              <a:rPr lang="en-US" i="1" dirty="0" err="1"/>
              <a:t>Rudin</a:t>
            </a:r>
            <a:r>
              <a:rPr lang="en-US" dirty="0"/>
              <a:t> by I.S. Turgenev, </a:t>
            </a:r>
            <a:r>
              <a:rPr lang="en-US" i="1" dirty="0" err="1"/>
              <a:t>Beltov</a:t>
            </a:r>
            <a:r>
              <a:rPr lang="en-US" dirty="0"/>
              <a:t> by A.I. </a:t>
            </a:r>
            <a:r>
              <a:rPr lang="en-US" dirty="0" err="1"/>
              <a:t>Herzen</a:t>
            </a:r>
            <a:r>
              <a:rPr lang="en-US" dirty="0"/>
              <a:t>, and others.</a:t>
            </a:r>
            <a:endParaRPr lang="ru-RU" dirty="0"/>
          </a:p>
          <a:p>
            <a:pPr marL="0" indent="0" algn="just">
              <a:buNone/>
            </a:pPr>
            <a:r>
              <a:rPr lang="en-US" dirty="0"/>
              <a:t>6. </a:t>
            </a:r>
            <a:r>
              <a:rPr lang="en-US" b="1" i="1" dirty="0"/>
              <a:t>The mismatch between EH and HEH</a:t>
            </a:r>
            <a:r>
              <a:rPr lang="en-US" b="1" dirty="0"/>
              <a:t>–an external conflict </a:t>
            </a:r>
            <a:r>
              <a:rPr lang="en-US" dirty="0"/>
              <a:t>between the beliefs of an environment about a hero and the vision of these beliefs by the hero. See </a:t>
            </a:r>
            <a:r>
              <a:rPr lang="en-US" i="1" dirty="0"/>
              <a:t>The Inspector-General</a:t>
            </a:r>
            <a:r>
              <a:rPr lang="en-US" dirty="0"/>
              <a:t> by N.V. Gogol (the character of </a:t>
            </a:r>
            <a:r>
              <a:rPr lang="ru-RU" dirty="0"/>
              <a:t>Хлестаков</a:t>
            </a:r>
            <a:r>
              <a:rPr lang="en-US" dirty="0"/>
              <a:t>); </a:t>
            </a:r>
            <a:r>
              <a:rPr lang="en-US" i="1" dirty="0"/>
              <a:t>The Little Tragedies</a:t>
            </a:r>
            <a:r>
              <a:rPr lang="en-US" dirty="0"/>
              <a:t> by A.S. Pushkin; </a:t>
            </a:r>
            <a:r>
              <a:rPr lang="en-US" i="1" dirty="0" err="1"/>
              <a:t>Gobseck</a:t>
            </a:r>
            <a:r>
              <a:rPr lang="en-US" dirty="0"/>
              <a:t> by H. de </a:t>
            </a:r>
            <a:r>
              <a:rPr lang="en-US" dirty="0" err="1"/>
              <a:t>Balzaq</a:t>
            </a:r>
            <a:r>
              <a:rPr lang="en-US" dirty="0"/>
              <a:t>, and others.</a:t>
            </a:r>
            <a:endParaRPr lang="ru-RU" dirty="0"/>
          </a:p>
        </p:txBody>
      </p:sp>
    </p:spTree>
    <p:extLst>
      <p:ext uri="{BB962C8B-B14F-4D97-AF65-F5344CB8AC3E}">
        <p14:creationId xmlns:p14="http://schemas.microsoft.com/office/powerpoint/2010/main" val="38552930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This book is dedicated to</a:t>
            </a:r>
            <a:endParaRPr lang="ru-RU" dirty="0"/>
          </a:p>
        </p:txBody>
      </p:sp>
      <p:sp>
        <p:nvSpPr>
          <p:cNvPr id="3" name="Объект 2"/>
          <p:cNvSpPr>
            <a:spLocks noGrp="1"/>
          </p:cNvSpPr>
          <p:nvPr>
            <p:ph idx="1"/>
          </p:nvPr>
        </p:nvSpPr>
        <p:spPr/>
        <p:txBody>
          <a:bodyPr>
            <a:normAutofit fontScale="85000" lnSpcReduction="20000"/>
          </a:bodyPr>
          <a:lstStyle/>
          <a:p>
            <a:pPr marL="274320" lvl="1" indent="0" algn="just">
              <a:buNone/>
            </a:pPr>
            <a:r>
              <a:rPr lang="en-US" sz="2400" dirty="0"/>
              <a:t>1. Modern approaches to mathematical modeling of reflexive processes in control. The authors consider reflexive games that describe the interaction of subjects (agents) making decisions based on an hierarchy of beliefs regarding </a:t>
            </a:r>
          </a:p>
          <a:p>
            <a:pPr marL="617220" lvl="1" indent="-342900" algn="just">
              <a:buAutoNum type="arabicParenBoth"/>
            </a:pPr>
            <a:r>
              <a:rPr lang="en-US" sz="2400" dirty="0"/>
              <a:t>essential parameters (informational </a:t>
            </a:r>
            <a:r>
              <a:rPr lang="en-US" sz="2400" dirty="0" err="1"/>
              <a:t>reflexion</a:t>
            </a:r>
            <a:r>
              <a:rPr lang="en-US" sz="2400" dirty="0"/>
              <a:t>), </a:t>
            </a:r>
          </a:p>
          <a:p>
            <a:pPr marL="617220" lvl="1" indent="-342900" algn="just">
              <a:buAutoNum type="arabicParenBoth"/>
            </a:pPr>
            <a:r>
              <a:rPr lang="en-US" sz="2400" dirty="0"/>
              <a:t>decision principles used by opponents (strategic </a:t>
            </a:r>
            <a:r>
              <a:rPr lang="en-US" sz="2400" dirty="0" err="1"/>
              <a:t>reflexion</a:t>
            </a:r>
            <a:r>
              <a:rPr lang="en-US" sz="2400" dirty="0"/>
              <a:t>), </a:t>
            </a:r>
          </a:p>
          <a:p>
            <a:pPr marL="617220" lvl="1" indent="-342900" algn="just">
              <a:buAutoNum type="arabicParenBoth"/>
            </a:pPr>
            <a:r>
              <a:rPr lang="en-US" sz="2400" dirty="0"/>
              <a:t>beliefs about beliefs, and so on.</a:t>
            </a:r>
            <a:endParaRPr lang="ru-RU" sz="2400" dirty="0"/>
          </a:p>
          <a:p>
            <a:pPr marL="274320" lvl="1" indent="0" algn="just">
              <a:buNone/>
            </a:pPr>
            <a:r>
              <a:rPr lang="en-US" sz="2400" dirty="0"/>
              <a:t>2. Analyzing the behavior of phantom agents (existing in beliefs of other real or phantom agents) and the properties of informational and reflexive structures (reflecting the mutual awareness of real and phantom agents) enables suggesting informational and reflexive equilibria as solutions of corresponding games. The mentioned equilibria generalize a series of well-known equilibrium concepts in </a:t>
            </a:r>
            <a:r>
              <a:rPr lang="en-US" sz="2400" dirty="0" err="1"/>
              <a:t>noncooperative</a:t>
            </a:r>
            <a:r>
              <a:rPr lang="en-US" sz="2400" dirty="0"/>
              <a:t> games and models of collective behavior.</a:t>
            </a:r>
            <a:endParaRPr lang="ru-RU" sz="2400" dirty="0"/>
          </a:p>
          <a:p>
            <a:pPr lvl="1"/>
            <a:endParaRPr lang="ru-RU" sz="2400" dirty="0"/>
          </a:p>
        </p:txBody>
      </p:sp>
    </p:spTree>
    <p:extLst>
      <p:ext uri="{BB962C8B-B14F-4D97-AF65-F5344CB8AC3E}">
        <p14:creationId xmlns:p14="http://schemas.microsoft.com/office/powerpoint/2010/main" val="33954043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The models of informational </a:t>
            </a:r>
            <a:br>
              <a:rPr lang="ru-RU" dirty="0"/>
            </a:br>
            <a:r>
              <a:rPr lang="en-US" dirty="0"/>
              <a:t>and strategic </a:t>
            </a:r>
            <a:r>
              <a:rPr lang="en-US" dirty="0" err="1"/>
              <a:t>reflexion</a:t>
            </a:r>
            <a:r>
              <a:rPr lang="en-US" dirty="0"/>
              <a:t> allow:</a:t>
            </a:r>
            <a:endParaRPr lang="ru-RU" dirty="0"/>
          </a:p>
        </p:txBody>
      </p:sp>
      <p:sp>
        <p:nvSpPr>
          <p:cNvPr id="3" name="Объект 2"/>
          <p:cNvSpPr>
            <a:spLocks noGrp="1"/>
          </p:cNvSpPr>
          <p:nvPr>
            <p:ph idx="1"/>
          </p:nvPr>
        </p:nvSpPr>
        <p:spPr/>
        <p:txBody>
          <a:bodyPr>
            <a:noAutofit/>
          </a:bodyPr>
          <a:lstStyle/>
          <a:p>
            <a:pPr marL="617220" lvl="1" indent="-342900" algn="just">
              <a:buAutoNum type="arabicPeriod"/>
            </a:pPr>
            <a:r>
              <a:rPr lang="en-US" sz="2400" dirty="0"/>
              <a:t>Describing and studying the behavior of reflexing subjects;</a:t>
            </a:r>
            <a:endParaRPr lang="nl-NL" sz="2400" dirty="0"/>
          </a:p>
          <a:p>
            <a:pPr marL="617220" lvl="1" indent="-342900" algn="just">
              <a:buAutoNum type="arabicPeriod"/>
            </a:pPr>
            <a:r>
              <a:rPr lang="en-US" sz="2400" dirty="0"/>
              <a:t>Investigating the relationship between payoffs gained by agents and their </a:t>
            </a:r>
            <a:r>
              <a:rPr lang="en-US" sz="2400" dirty="0" err="1"/>
              <a:t>reflexion</a:t>
            </a:r>
            <a:r>
              <a:rPr lang="en-US" sz="2400" dirty="0"/>
              <a:t> ranks;</a:t>
            </a:r>
            <a:endParaRPr lang="nl-NL" sz="2400" dirty="0"/>
          </a:p>
          <a:p>
            <a:pPr marL="617220" lvl="1" indent="-342900" algn="just">
              <a:buAutoNum type="arabicPeriod"/>
            </a:pPr>
            <a:r>
              <a:rPr lang="nl-NL" sz="2400" dirty="0"/>
              <a:t>suggesting</a:t>
            </a:r>
            <a:r>
              <a:rPr lang="en-US" sz="2400" dirty="0"/>
              <a:t> and solving the problems of informational and reflexive control in organizational, economic, social and other systems, in military 	applications, etc. (an interested reader would find in the book over 30 	examples of possible applications in these fields);</a:t>
            </a:r>
            <a:endParaRPr lang="nl-NL" sz="2400" dirty="0"/>
          </a:p>
          <a:p>
            <a:pPr marL="617220" lvl="1" indent="-342900" algn="just">
              <a:buAutoNum type="arabicPeriod"/>
            </a:pPr>
            <a:r>
              <a:rPr lang="en-US" sz="2400" dirty="0"/>
              <a:t>describing uniformly many phenomena connected with </a:t>
            </a:r>
            <a:r>
              <a:rPr lang="en-US" sz="2400" dirty="0" err="1"/>
              <a:t>reflexion</a:t>
            </a:r>
            <a:r>
              <a:rPr lang="en-US" sz="2400" dirty="0"/>
              <a:t>, </a:t>
            </a:r>
            <a:r>
              <a:rPr lang="en-US" sz="2400" i="1" dirty="0"/>
              <a:t>viz</a:t>
            </a:r>
            <a:r>
              <a:rPr lang="en-US" sz="2400" dirty="0"/>
              <a:t>., 	implicit control, informational control via the mass media, </a:t>
            </a:r>
            <a:r>
              <a:rPr lang="en-US" sz="2400" dirty="0" err="1"/>
              <a:t>reflexion</a:t>
            </a:r>
            <a:r>
              <a:rPr lang="en-US" sz="2400" dirty="0"/>
              <a:t> in 	psychology, art works, etc.</a:t>
            </a:r>
            <a:endParaRPr lang="ru-RU" sz="2400" dirty="0"/>
          </a:p>
        </p:txBody>
      </p:sp>
    </p:spTree>
    <p:extLst>
      <p:ext uri="{BB962C8B-B14F-4D97-AF65-F5344CB8AC3E}">
        <p14:creationId xmlns:p14="http://schemas.microsoft.com/office/powerpoint/2010/main" val="13895878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6F1D4B-7592-49E8-A5DC-473B592D9693}"/>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D9733A09-7B02-48DB-AA55-055EB26BB7AB}"/>
              </a:ext>
            </a:extLst>
          </p:cNvPr>
          <p:cNvSpPr>
            <a:spLocks noGrp="1"/>
          </p:cNvSpPr>
          <p:nvPr>
            <p:ph idx="1"/>
          </p:nvPr>
        </p:nvSpPr>
        <p:spPr/>
        <p:txBody>
          <a:bodyPr>
            <a:normAutofit/>
          </a:bodyPr>
          <a:lstStyle/>
          <a:p>
            <a:pPr marL="0" indent="0">
              <a:buNone/>
            </a:pPr>
            <a:r>
              <a:rPr lang="en-US" sz="8000" dirty="0"/>
              <a:t>Part 2</a:t>
            </a:r>
          </a:p>
          <a:p>
            <a:pPr marL="0" indent="0">
              <a:buNone/>
            </a:pPr>
            <a:r>
              <a:rPr lang="en-US" sz="8000" dirty="0"/>
              <a:t>Formal definitions and results</a:t>
            </a:r>
            <a:endParaRPr lang="ru-RU" sz="8000" dirty="0"/>
          </a:p>
        </p:txBody>
      </p:sp>
    </p:spTree>
    <p:extLst>
      <p:ext uri="{BB962C8B-B14F-4D97-AF65-F5344CB8AC3E}">
        <p14:creationId xmlns:p14="http://schemas.microsoft.com/office/powerpoint/2010/main" val="13107173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D46303-0C91-42E2-8C3B-8780F1F4D1D6}"/>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6933A7AB-7E85-4C5D-93B1-36D98DE6540B}"/>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A58C16DA-5FF3-4E5D-8930-F20FD2B3FFFC}"/>
              </a:ext>
            </a:extLst>
          </p:cNvPr>
          <p:cNvPicPr>
            <a:picLocks noChangeAspect="1"/>
          </p:cNvPicPr>
          <p:nvPr/>
        </p:nvPicPr>
        <p:blipFill>
          <a:blip r:embed="rId2"/>
          <a:stretch>
            <a:fillRect/>
          </a:stretch>
        </p:blipFill>
        <p:spPr>
          <a:xfrm>
            <a:off x="879097" y="1028541"/>
            <a:ext cx="9360910" cy="5113742"/>
          </a:xfrm>
          <a:prstGeom prst="rect">
            <a:avLst/>
          </a:prstGeom>
        </p:spPr>
      </p:pic>
    </p:spTree>
    <p:extLst>
      <p:ext uri="{BB962C8B-B14F-4D97-AF65-F5344CB8AC3E}">
        <p14:creationId xmlns:p14="http://schemas.microsoft.com/office/powerpoint/2010/main" val="32235476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35D24F-F06D-4DFB-92B3-D89FBAAE838A}"/>
              </a:ext>
            </a:extLst>
          </p:cNvPr>
          <p:cNvSpPr>
            <a:spLocks noGrp="1"/>
          </p:cNvSpPr>
          <p:nvPr>
            <p:ph type="title"/>
          </p:nvPr>
        </p:nvSpPr>
        <p:spPr/>
        <p:txBody>
          <a:bodyPr/>
          <a:lstStyle/>
          <a:p>
            <a:endParaRPr lang="ru-RU"/>
          </a:p>
        </p:txBody>
      </p:sp>
      <p:pic>
        <p:nvPicPr>
          <p:cNvPr id="4" name="Рисунок 3">
            <a:extLst>
              <a:ext uri="{FF2B5EF4-FFF2-40B4-BE49-F238E27FC236}">
                <a16:creationId xmlns:a16="http://schemas.microsoft.com/office/drawing/2014/main" id="{2F518570-85E1-4EF4-A116-A8DBB250D576}"/>
              </a:ext>
            </a:extLst>
          </p:cNvPr>
          <p:cNvPicPr>
            <a:picLocks noChangeAspect="1"/>
          </p:cNvPicPr>
          <p:nvPr/>
        </p:nvPicPr>
        <p:blipFill>
          <a:blip r:embed="rId2"/>
          <a:stretch>
            <a:fillRect/>
          </a:stretch>
        </p:blipFill>
        <p:spPr>
          <a:xfrm>
            <a:off x="1017443" y="2056966"/>
            <a:ext cx="9429750" cy="3533775"/>
          </a:xfrm>
          <a:prstGeom prst="rect">
            <a:avLst/>
          </a:prstGeom>
        </p:spPr>
      </p:pic>
    </p:spTree>
    <p:extLst>
      <p:ext uri="{BB962C8B-B14F-4D97-AF65-F5344CB8AC3E}">
        <p14:creationId xmlns:p14="http://schemas.microsoft.com/office/powerpoint/2010/main" val="17766018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DA311F-0577-4A02-B784-BA92D7F2221E}"/>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D92DBF70-A88B-46FF-B4BA-04318FBFA98D}"/>
              </a:ext>
            </a:extLst>
          </p:cNvPr>
          <p:cNvSpPr>
            <a:spLocks noGrp="1"/>
          </p:cNvSpPr>
          <p:nvPr>
            <p:ph idx="1"/>
          </p:nvPr>
        </p:nvSpPr>
        <p:spPr/>
        <p:txBody>
          <a:bodyPr/>
          <a:lstStyle/>
          <a:p>
            <a:endParaRPr lang="ru-RU"/>
          </a:p>
        </p:txBody>
      </p:sp>
      <p:pic>
        <p:nvPicPr>
          <p:cNvPr id="5" name="Рисунок 4">
            <a:extLst>
              <a:ext uri="{FF2B5EF4-FFF2-40B4-BE49-F238E27FC236}">
                <a16:creationId xmlns:a16="http://schemas.microsoft.com/office/drawing/2014/main" id="{C3FBFD29-44D3-491B-B165-2CC673A46A19}"/>
              </a:ext>
            </a:extLst>
          </p:cNvPr>
          <p:cNvPicPr>
            <a:picLocks noChangeAspect="1"/>
          </p:cNvPicPr>
          <p:nvPr/>
        </p:nvPicPr>
        <p:blipFill>
          <a:blip r:embed="rId2"/>
          <a:stretch>
            <a:fillRect/>
          </a:stretch>
        </p:blipFill>
        <p:spPr>
          <a:xfrm>
            <a:off x="1261872" y="1828800"/>
            <a:ext cx="9020175" cy="4524375"/>
          </a:xfrm>
          <a:prstGeom prst="rect">
            <a:avLst/>
          </a:prstGeom>
        </p:spPr>
      </p:pic>
    </p:spTree>
    <p:extLst>
      <p:ext uri="{BB962C8B-B14F-4D97-AF65-F5344CB8AC3E}">
        <p14:creationId xmlns:p14="http://schemas.microsoft.com/office/powerpoint/2010/main" val="4146304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32955" y="419792"/>
            <a:ext cx="11443854" cy="5960226"/>
          </a:xfrm>
        </p:spPr>
        <p:txBody>
          <a:bodyPr>
            <a:noAutofit/>
          </a:bodyPr>
          <a:lstStyle/>
          <a:p>
            <a:pPr algn="just"/>
            <a:r>
              <a:rPr lang="en-US" sz="2400" dirty="0"/>
              <a:t>The term “reflection” was first suggested by J. Locke. However, in different philosophical systems (the ones by J. Locke, G. Leibniz, D. Hume, G. Hegel, etc.), reflection has various interpretations. </a:t>
            </a:r>
            <a:endParaRPr lang="ru-RU" sz="2400" dirty="0"/>
          </a:p>
          <a:p>
            <a:pPr algn="just"/>
            <a:r>
              <a:rPr lang="en-US" sz="2400" dirty="0"/>
              <a:t>In psychology, systematical treatment of reflection dates back to the 1960s (V. Lefebvre’s scientific school). There are not many scientific publications treating this subject but there are a few. The distinctive feature of reflexive approach is a widely used term “phantom agent”. </a:t>
            </a:r>
            <a:endParaRPr lang="ru-RU" sz="2400" dirty="0"/>
          </a:p>
          <a:p>
            <a:pPr algn="just"/>
            <a:r>
              <a:rPr lang="en-US" sz="2400" dirty="0"/>
              <a:t>There are two large and very different branches - V. Lefebvre’s scientific school and approach that was introduced and now is developing by Institute of Control Science. In this paper, we decided to use “reflexive” approach because it provided us with a simpler way of graphical visualization of dynamic.    Both epistemic models based on </a:t>
            </a:r>
            <a:r>
              <a:rPr lang="en-US" sz="2400" dirty="0" err="1"/>
              <a:t>Kripke</a:t>
            </a:r>
            <a:r>
              <a:rPr lang="en-US" sz="2400" dirty="0"/>
              <a:t> model and models of “reflexive” approach provide tools for solving problems of epistemic planning. We also have to take into account cognitive biases [12, 13].</a:t>
            </a:r>
            <a:endParaRPr lang="ru-RU" sz="2400" dirty="0"/>
          </a:p>
          <a:p>
            <a:pPr algn="just"/>
            <a:endParaRPr lang="ru-RU" sz="2400" dirty="0"/>
          </a:p>
        </p:txBody>
      </p:sp>
    </p:spTree>
    <p:extLst>
      <p:ext uri="{BB962C8B-B14F-4D97-AF65-F5344CB8AC3E}">
        <p14:creationId xmlns:p14="http://schemas.microsoft.com/office/powerpoint/2010/main" val="34694837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11B094-0F2B-456D-B773-57E9823A608A}"/>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D11D7B8C-2750-494D-B4E4-9D6E189C59B0}"/>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4D43413D-A036-4C8E-BB96-8C9E71E08B2D}"/>
              </a:ext>
            </a:extLst>
          </p:cNvPr>
          <p:cNvPicPr>
            <a:picLocks noChangeAspect="1"/>
          </p:cNvPicPr>
          <p:nvPr/>
        </p:nvPicPr>
        <p:blipFill>
          <a:blip r:embed="rId2"/>
          <a:stretch>
            <a:fillRect/>
          </a:stretch>
        </p:blipFill>
        <p:spPr>
          <a:xfrm>
            <a:off x="1261872" y="677863"/>
            <a:ext cx="9134475" cy="5667375"/>
          </a:xfrm>
          <a:prstGeom prst="rect">
            <a:avLst/>
          </a:prstGeom>
        </p:spPr>
      </p:pic>
    </p:spTree>
    <p:extLst>
      <p:ext uri="{BB962C8B-B14F-4D97-AF65-F5344CB8AC3E}">
        <p14:creationId xmlns:p14="http://schemas.microsoft.com/office/powerpoint/2010/main" val="17989113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EC05D9-896E-4931-962F-415759D318C2}"/>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1AEF255C-D53E-42D0-A8C8-5632A5E1872F}"/>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F477BD8A-18E9-4F91-975B-188823DB6846}"/>
              </a:ext>
            </a:extLst>
          </p:cNvPr>
          <p:cNvPicPr>
            <a:picLocks noChangeAspect="1"/>
          </p:cNvPicPr>
          <p:nvPr/>
        </p:nvPicPr>
        <p:blipFill>
          <a:blip r:embed="rId2"/>
          <a:stretch>
            <a:fillRect/>
          </a:stretch>
        </p:blipFill>
        <p:spPr>
          <a:xfrm>
            <a:off x="1147572" y="1828800"/>
            <a:ext cx="9048750" cy="1885950"/>
          </a:xfrm>
          <a:prstGeom prst="rect">
            <a:avLst/>
          </a:prstGeom>
        </p:spPr>
      </p:pic>
    </p:spTree>
    <p:extLst>
      <p:ext uri="{BB962C8B-B14F-4D97-AF65-F5344CB8AC3E}">
        <p14:creationId xmlns:p14="http://schemas.microsoft.com/office/powerpoint/2010/main" val="14219411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4AAA9F-4F58-4C04-9D1A-EFFEADDF3572}"/>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B0823CBB-2800-4743-BD6A-BAED45A9A9A0}"/>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271A787D-26F5-4584-87B8-93F30AF06604}"/>
              </a:ext>
            </a:extLst>
          </p:cNvPr>
          <p:cNvPicPr>
            <a:picLocks noChangeAspect="1"/>
          </p:cNvPicPr>
          <p:nvPr/>
        </p:nvPicPr>
        <p:blipFill>
          <a:blip r:embed="rId2"/>
          <a:stretch>
            <a:fillRect/>
          </a:stretch>
        </p:blipFill>
        <p:spPr>
          <a:xfrm>
            <a:off x="1219538" y="481734"/>
            <a:ext cx="9124950" cy="5543550"/>
          </a:xfrm>
          <a:prstGeom prst="rect">
            <a:avLst/>
          </a:prstGeom>
        </p:spPr>
      </p:pic>
    </p:spTree>
    <p:extLst>
      <p:ext uri="{BB962C8B-B14F-4D97-AF65-F5344CB8AC3E}">
        <p14:creationId xmlns:p14="http://schemas.microsoft.com/office/powerpoint/2010/main" val="38016588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51D946-9E12-4CAE-BF02-CC9F025DB379}"/>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6165B75E-364F-42FE-BA06-D1A4B16C14DB}"/>
              </a:ext>
            </a:extLst>
          </p:cNvPr>
          <p:cNvSpPr>
            <a:spLocks noGrp="1"/>
          </p:cNvSpPr>
          <p:nvPr>
            <p:ph idx="1"/>
          </p:nvPr>
        </p:nvSpPr>
        <p:spPr/>
        <p:txBody>
          <a:bodyPr/>
          <a:lstStyle/>
          <a:p>
            <a:endParaRPr lang="ru-RU" dirty="0"/>
          </a:p>
        </p:txBody>
      </p:sp>
      <p:pic>
        <p:nvPicPr>
          <p:cNvPr id="4" name="Рисунок 3">
            <a:extLst>
              <a:ext uri="{FF2B5EF4-FFF2-40B4-BE49-F238E27FC236}">
                <a16:creationId xmlns:a16="http://schemas.microsoft.com/office/drawing/2014/main" id="{C12690DB-036A-4070-9136-241AF15B957F}"/>
              </a:ext>
            </a:extLst>
          </p:cNvPr>
          <p:cNvPicPr>
            <a:picLocks noChangeAspect="1"/>
          </p:cNvPicPr>
          <p:nvPr/>
        </p:nvPicPr>
        <p:blipFill>
          <a:blip r:embed="rId2"/>
          <a:stretch>
            <a:fillRect/>
          </a:stretch>
        </p:blipFill>
        <p:spPr>
          <a:xfrm>
            <a:off x="1237488" y="157163"/>
            <a:ext cx="8651579" cy="6021920"/>
          </a:xfrm>
          <a:prstGeom prst="rect">
            <a:avLst/>
          </a:prstGeom>
        </p:spPr>
      </p:pic>
    </p:spTree>
    <p:extLst>
      <p:ext uri="{BB962C8B-B14F-4D97-AF65-F5344CB8AC3E}">
        <p14:creationId xmlns:p14="http://schemas.microsoft.com/office/powerpoint/2010/main" val="14685389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9B3B12-6BE6-4111-8E7D-BB9760067FA9}"/>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2C7393BF-5679-43C5-8A2A-ACC8522676B6}"/>
              </a:ext>
            </a:extLst>
          </p:cNvPr>
          <p:cNvSpPr>
            <a:spLocks noGrp="1"/>
          </p:cNvSpPr>
          <p:nvPr>
            <p:ph idx="1"/>
          </p:nvPr>
        </p:nvSpPr>
        <p:spPr/>
        <p:txBody>
          <a:bodyPr/>
          <a:lstStyle/>
          <a:p>
            <a:endParaRPr lang="ru-RU" dirty="0"/>
          </a:p>
        </p:txBody>
      </p:sp>
      <p:pic>
        <p:nvPicPr>
          <p:cNvPr id="4" name="Рисунок 3">
            <a:extLst>
              <a:ext uri="{FF2B5EF4-FFF2-40B4-BE49-F238E27FC236}">
                <a16:creationId xmlns:a16="http://schemas.microsoft.com/office/drawing/2014/main" id="{B61DD4EB-D25B-4A1A-BA73-48AB257D49EF}"/>
              </a:ext>
            </a:extLst>
          </p:cNvPr>
          <p:cNvPicPr>
            <a:picLocks noChangeAspect="1"/>
          </p:cNvPicPr>
          <p:nvPr/>
        </p:nvPicPr>
        <p:blipFill>
          <a:blip r:embed="rId2"/>
          <a:stretch>
            <a:fillRect/>
          </a:stretch>
        </p:blipFill>
        <p:spPr>
          <a:xfrm>
            <a:off x="1120052" y="1828800"/>
            <a:ext cx="9058275" cy="1504950"/>
          </a:xfrm>
          <a:prstGeom prst="rect">
            <a:avLst/>
          </a:prstGeom>
        </p:spPr>
      </p:pic>
      <p:pic>
        <p:nvPicPr>
          <p:cNvPr id="5" name="Рисунок 4">
            <a:extLst>
              <a:ext uri="{FF2B5EF4-FFF2-40B4-BE49-F238E27FC236}">
                <a16:creationId xmlns:a16="http://schemas.microsoft.com/office/drawing/2014/main" id="{DB2A7F3E-C44A-420A-8576-5B0B5C9583F1}"/>
              </a:ext>
            </a:extLst>
          </p:cNvPr>
          <p:cNvPicPr>
            <a:picLocks noChangeAspect="1"/>
          </p:cNvPicPr>
          <p:nvPr/>
        </p:nvPicPr>
        <p:blipFill>
          <a:blip r:embed="rId3"/>
          <a:stretch>
            <a:fillRect/>
          </a:stretch>
        </p:blipFill>
        <p:spPr>
          <a:xfrm>
            <a:off x="1181965" y="3200400"/>
            <a:ext cx="9163050" cy="2743200"/>
          </a:xfrm>
          <a:prstGeom prst="rect">
            <a:avLst/>
          </a:prstGeom>
        </p:spPr>
      </p:pic>
    </p:spTree>
    <p:extLst>
      <p:ext uri="{BB962C8B-B14F-4D97-AF65-F5344CB8AC3E}">
        <p14:creationId xmlns:p14="http://schemas.microsoft.com/office/powerpoint/2010/main" val="30367378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ABA1D1-43A6-48CB-8DFD-BCCD638DDD5D}"/>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0CBAF57C-CB34-4F97-860F-C743BA81C976}"/>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163CEA3A-C666-4875-AD3B-2CE9CFAC404A}"/>
              </a:ext>
            </a:extLst>
          </p:cNvPr>
          <p:cNvPicPr>
            <a:picLocks noChangeAspect="1"/>
          </p:cNvPicPr>
          <p:nvPr/>
        </p:nvPicPr>
        <p:blipFill>
          <a:blip r:embed="rId2"/>
          <a:stretch>
            <a:fillRect/>
          </a:stretch>
        </p:blipFill>
        <p:spPr>
          <a:xfrm>
            <a:off x="1261872" y="251980"/>
            <a:ext cx="9077325" cy="5086350"/>
          </a:xfrm>
          <a:prstGeom prst="rect">
            <a:avLst/>
          </a:prstGeom>
        </p:spPr>
      </p:pic>
      <p:pic>
        <p:nvPicPr>
          <p:cNvPr id="6" name="Рисунок 5">
            <a:extLst>
              <a:ext uri="{FF2B5EF4-FFF2-40B4-BE49-F238E27FC236}">
                <a16:creationId xmlns:a16="http://schemas.microsoft.com/office/drawing/2014/main" id="{852225F3-2F79-477C-8E79-AFE917148B70}"/>
              </a:ext>
            </a:extLst>
          </p:cNvPr>
          <p:cNvPicPr>
            <a:picLocks noChangeAspect="1"/>
          </p:cNvPicPr>
          <p:nvPr/>
        </p:nvPicPr>
        <p:blipFill>
          <a:blip r:embed="rId3"/>
          <a:stretch>
            <a:fillRect/>
          </a:stretch>
        </p:blipFill>
        <p:spPr>
          <a:xfrm>
            <a:off x="1261872" y="5378233"/>
            <a:ext cx="7762875" cy="762000"/>
          </a:xfrm>
          <a:prstGeom prst="rect">
            <a:avLst/>
          </a:prstGeom>
        </p:spPr>
      </p:pic>
    </p:spTree>
    <p:extLst>
      <p:ext uri="{BB962C8B-B14F-4D97-AF65-F5344CB8AC3E}">
        <p14:creationId xmlns:p14="http://schemas.microsoft.com/office/powerpoint/2010/main" val="12657749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246001-2B60-470B-9E11-D36609A316E6}"/>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B2C36FA5-ED8C-4F52-AFB3-953AEE9CED5C}"/>
              </a:ext>
            </a:extLst>
          </p:cNvPr>
          <p:cNvSpPr>
            <a:spLocks noGrp="1"/>
          </p:cNvSpPr>
          <p:nvPr>
            <p:ph idx="1"/>
          </p:nvPr>
        </p:nvSpPr>
        <p:spPr/>
        <p:txBody>
          <a:bodyPr/>
          <a:lstStyle/>
          <a:p>
            <a:endParaRPr lang="ru-RU"/>
          </a:p>
        </p:txBody>
      </p:sp>
      <p:pic>
        <p:nvPicPr>
          <p:cNvPr id="5" name="Рисунок 4">
            <a:extLst>
              <a:ext uri="{FF2B5EF4-FFF2-40B4-BE49-F238E27FC236}">
                <a16:creationId xmlns:a16="http://schemas.microsoft.com/office/drawing/2014/main" id="{729CBAB0-AF17-4495-901D-882B6BDB956A}"/>
              </a:ext>
            </a:extLst>
          </p:cNvPr>
          <p:cNvPicPr>
            <a:picLocks noChangeAspect="1"/>
          </p:cNvPicPr>
          <p:nvPr/>
        </p:nvPicPr>
        <p:blipFill>
          <a:blip r:embed="rId2"/>
          <a:stretch>
            <a:fillRect/>
          </a:stretch>
        </p:blipFill>
        <p:spPr>
          <a:xfrm>
            <a:off x="1261872" y="1828800"/>
            <a:ext cx="8943975" cy="3562350"/>
          </a:xfrm>
          <a:prstGeom prst="rect">
            <a:avLst/>
          </a:prstGeom>
        </p:spPr>
      </p:pic>
    </p:spTree>
    <p:extLst>
      <p:ext uri="{BB962C8B-B14F-4D97-AF65-F5344CB8AC3E}">
        <p14:creationId xmlns:p14="http://schemas.microsoft.com/office/powerpoint/2010/main" val="28013452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8D947C-2A06-456E-918C-DE7E732C0FAE}"/>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A6D7914B-23AC-4B4C-A3C9-C2B689B3A91D}"/>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39E4A531-4730-40BE-B8EB-F1860F644C9B}"/>
              </a:ext>
            </a:extLst>
          </p:cNvPr>
          <p:cNvPicPr>
            <a:picLocks noChangeAspect="1"/>
          </p:cNvPicPr>
          <p:nvPr/>
        </p:nvPicPr>
        <p:blipFill>
          <a:blip r:embed="rId2"/>
          <a:stretch>
            <a:fillRect/>
          </a:stretch>
        </p:blipFill>
        <p:spPr>
          <a:xfrm>
            <a:off x="1774825" y="122237"/>
            <a:ext cx="8198908" cy="5886181"/>
          </a:xfrm>
          <a:prstGeom prst="rect">
            <a:avLst/>
          </a:prstGeom>
        </p:spPr>
      </p:pic>
    </p:spTree>
    <p:extLst>
      <p:ext uri="{BB962C8B-B14F-4D97-AF65-F5344CB8AC3E}">
        <p14:creationId xmlns:p14="http://schemas.microsoft.com/office/powerpoint/2010/main" val="27576301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E2643C-C167-4F04-A9A0-C80609C0273A}"/>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B1EFAE26-B191-40EA-9C05-31BC1D79D9C9}"/>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D8EBEC49-51BE-4A48-BCE0-64036F4942AF}"/>
              </a:ext>
            </a:extLst>
          </p:cNvPr>
          <p:cNvPicPr>
            <a:picLocks noChangeAspect="1"/>
          </p:cNvPicPr>
          <p:nvPr/>
        </p:nvPicPr>
        <p:blipFill>
          <a:blip r:embed="rId2"/>
          <a:stretch>
            <a:fillRect/>
          </a:stretch>
        </p:blipFill>
        <p:spPr>
          <a:xfrm>
            <a:off x="1481137" y="1262062"/>
            <a:ext cx="9229725" cy="4333875"/>
          </a:xfrm>
          <a:prstGeom prst="rect">
            <a:avLst/>
          </a:prstGeom>
        </p:spPr>
      </p:pic>
    </p:spTree>
    <p:extLst>
      <p:ext uri="{BB962C8B-B14F-4D97-AF65-F5344CB8AC3E}">
        <p14:creationId xmlns:p14="http://schemas.microsoft.com/office/powerpoint/2010/main" val="41544614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BE7F73-1202-4581-A2B7-7A406D340166}"/>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7A9D34A3-251A-4AF1-A0A5-94B337736EBB}"/>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263CB4D0-9BB3-4C72-8CEF-7FAD1059BB93}"/>
              </a:ext>
            </a:extLst>
          </p:cNvPr>
          <p:cNvPicPr>
            <a:picLocks noChangeAspect="1"/>
          </p:cNvPicPr>
          <p:nvPr/>
        </p:nvPicPr>
        <p:blipFill>
          <a:blip r:embed="rId2"/>
          <a:stretch>
            <a:fillRect/>
          </a:stretch>
        </p:blipFill>
        <p:spPr>
          <a:xfrm>
            <a:off x="1457325" y="1281112"/>
            <a:ext cx="9277350" cy="4295775"/>
          </a:xfrm>
          <a:prstGeom prst="rect">
            <a:avLst/>
          </a:prstGeom>
        </p:spPr>
      </p:pic>
    </p:spTree>
    <p:extLst>
      <p:ext uri="{BB962C8B-B14F-4D97-AF65-F5344CB8AC3E}">
        <p14:creationId xmlns:p14="http://schemas.microsoft.com/office/powerpoint/2010/main" val="1730314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4" name="Picture 4" descr="ÐÐ°ÑÑÐ¸Ð½ÐºÐ¸ Ð¿Ð¾ Ð·Ð°Ð¿ÑÐ¾ÑÑ Ð»ÐµÑÐµÐ²Ñ Ð²Ð»Ð°Ð´Ð¸Ð¼Ð¸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7259" y="1203160"/>
            <a:ext cx="2220684" cy="3403346"/>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a:stretch>
            <a:fillRect/>
          </a:stretch>
        </p:blipFill>
        <p:spPr>
          <a:xfrm>
            <a:off x="8908000" y="1203160"/>
            <a:ext cx="2795606" cy="3403346"/>
          </a:xfrm>
          <a:prstGeom prst="rect">
            <a:avLst/>
          </a:prstGeom>
        </p:spPr>
      </p:pic>
      <p:pic>
        <p:nvPicPr>
          <p:cNvPr id="21506" name="Picture 2" descr="ÐÐ°ÑÑÐ¸Ð½ÐºÐ¸ Ð¿Ð¾ Ð·Ð°Ð¿ÑÐ¾ÑÑ Ð»ÐµÐ¿ÑÐºÐ¸Ð¹ ÐºÐ½Ð¸Ð³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7048" y="1203160"/>
            <a:ext cx="2299557" cy="34033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ÐÐ°ÑÑÐ¸Ð½ÐºÐ¸ Ð¿Ð¾ Ð·Ð°Ð¿ÑÐ¾ÑÑ Hintikka 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354" y="1203160"/>
            <a:ext cx="2552510" cy="3403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6709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A5BA2C8-EC79-4736-8F5E-D4350E87C1D6}"/>
              </a:ext>
            </a:extLst>
          </p:cNvPr>
          <p:cNvPicPr>
            <a:picLocks noChangeAspect="1"/>
          </p:cNvPicPr>
          <p:nvPr/>
        </p:nvPicPr>
        <p:blipFill>
          <a:blip r:embed="rId2"/>
          <a:stretch>
            <a:fillRect/>
          </a:stretch>
        </p:blipFill>
        <p:spPr>
          <a:xfrm>
            <a:off x="1418125" y="1090088"/>
            <a:ext cx="9039225" cy="4010025"/>
          </a:xfrm>
          <a:prstGeom prst="rect">
            <a:avLst/>
          </a:prstGeom>
        </p:spPr>
      </p:pic>
    </p:spTree>
    <p:extLst>
      <p:ext uri="{BB962C8B-B14F-4D97-AF65-F5344CB8AC3E}">
        <p14:creationId xmlns:p14="http://schemas.microsoft.com/office/powerpoint/2010/main" val="18702305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16EB21-04F1-4100-AC9E-E2C4E0305669}"/>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9D7D2AE7-6D88-4BBF-B7D6-6D0C0DF79BAF}"/>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1D22C769-D4D9-4AD6-82F8-BBEA9A0F6AFE}"/>
              </a:ext>
            </a:extLst>
          </p:cNvPr>
          <p:cNvPicPr>
            <a:picLocks noChangeAspect="1"/>
          </p:cNvPicPr>
          <p:nvPr/>
        </p:nvPicPr>
        <p:blipFill>
          <a:blip r:embed="rId2"/>
          <a:stretch>
            <a:fillRect/>
          </a:stretch>
        </p:blipFill>
        <p:spPr>
          <a:xfrm>
            <a:off x="1702138" y="537486"/>
            <a:ext cx="8644128" cy="5398205"/>
          </a:xfrm>
          <a:prstGeom prst="rect">
            <a:avLst/>
          </a:prstGeom>
        </p:spPr>
      </p:pic>
    </p:spTree>
    <p:extLst>
      <p:ext uri="{BB962C8B-B14F-4D97-AF65-F5344CB8AC3E}">
        <p14:creationId xmlns:p14="http://schemas.microsoft.com/office/powerpoint/2010/main" val="36693302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9EF035-3D71-4E07-BB2E-2AD2325B5995}"/>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B0D57035-69FD-4F43-B775-8740AE062642}"/>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E0700C70-461A-4E25-BE2D-A4B37D27D7EE}"/>
              </a:ext>
            </a:extLst>
          </p:cNvPr>
          <p:cNvPicPr>
            <a:picLocks noChangeAspect="1"/>
          </p:cNvPicPr>
          <p:nvPr/>
        </p:nvPicPr>
        <p:blipFill>
          <a:blip r:embed="rId2"/>
          <a:stretch>
            <a:fillRect/>
          </a:stretch>
        </p:blipFill>
        <p:spPr>
          <a:xfrm>
            <a:off x="897064" y="2286000"/>
            <a:ext cx="9324975" cy="2286000"/>
          </a:xfrm>
          <a:prstGeom prst="rect">
            <a:avLst/>
          </a:prstGeom>
        </p:spPr>
      </p:pic>
    </p:spTree>
    <p:extLst>
      <p:ext uri="{BB962C8B-B14F-4D97-AF65-F5344CB8AC3E}">
        <p14:creationId xmlns:p14="http://schemas.microsoft.com/office/powerpoint/2010/main" val="15382591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34836E-175B-4A6D-BD60-D2CE6DCF1CA1}"/>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2FA63CFF-454C-45DD-B778-CC9E9BAF97E6}"/>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8485F113-820C-4EBD-9E11-DB389F3DA1EA}"/>
              </a:ext>
            </a:extLst>
          </p:cNvPr>
          <p:cNvPicPr>
            <a:picLocks noChangeAspect="1"/>
          </p:cNvPicPr>
          <p:nvPr/>
        </p:nvPicPr>
        <p:blipFill>
          <a:blip r:embed="rId2"/>
          <a:stretch>
            <a:fillRect/>
          </a:stretch>
        </p:blipFill>
        <p:spPr>
          <a:xfrm>
            <a:off x="2218605" y="447889"/>
            <a:ext cx="7272528" cy="5421205"/>
          </a:xfrm>
          <a:prstGeom prst="rect">
            <a:avLst/>
          </a:prstGeom>
        </p:spPr>
      </p:pic>
    </p:spTree>
    <p:extLst>
      <p:ext uri="{BB962C8B-B14F-4D97-AF65-F5344CB8AC3E}">
        <p14:creationId xmlns:p14="http://schemas.microsoft.com/office/powerpoint/2010/main" val="22447194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2259F6-B844-467F-B11F-B2A537A26B41}"/>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2C22B2DA-8D1F-4A69-B8CC-42D71E572BDD}"/>
              </a:ext>
            </a:extLst>
          </p:cNvPr>
          <p:cNvSpPr>
            <a:spLocks noGrp="1"/>
          </p:cNvSpPr>
          <p:nvPr>
            <p:ph idx="1"/>
          </p:nvPr>
        </p:nvSpPr>
        <p:spPr/>
        <p:txBody>
          <a:bodyPr/>
          <a:lstStyle/>
          <a:p>
            <a:endParaRPr lang="ru-RU" dirty="0"/>
          </a:p>
        </p:txBody>
      </p:sp>
      <p:pic>
        <p:nvPicPr>
          <p:cNvPr id="4" name="Рисунок 3">
            <a:extLst>
              <a:ext uri="{FF2B5EF4-FFF2-40B4-BE49-F238E27FC236}">
                <a16:creationId xmlns:a16="http://schemas.microsoft.com/office/drawing/2014/main" id="{AB6D7896-43B0-4A55-AFD5-924FC3E165A5}"/>
              </a:ext>
            </a:extLst>
          </p:cNvPr>
          <p:cNvPicPr>
            <a:picLocks noChangeAspect="1"/>
          </p:cNvPicPr>
          <p:nvPr/>
        </p:nvPicPr>
        <p:blipFill>
          <a:blip r:embed="rId2"/>
          <a:stretch>
            <a:fillRect/>
          </a:stretch>
        </p:blipFill>
        <p:spPr>
          <a:xfrm>
            <a:off x="1528762" y="247650"/>
            <a:ext cx="7903105" cy="5504978"/>
          </a:xfrm>
          <a:prstGeom prst="rect">
            <a:avLst/>
          </a:prstGeom>
        </p:spPr>
      </p:pic>
    </p:spTree>
    <p:extLst>
      <p:ext uri="{BB962C8B-B14F-4D97-AF65-F5344CB8AC3E}">
        <p14:creationId xmlns:p14="http://schemas.microsoft.com/office/powerpoint/2010/main" val="773258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692DFF6D-429B-4609-B238-28DE2FA9A54D}"/>
              </a:ext>
            </a:extLst>
          </p:cNvPr>
          <p:cNvPicPr>
            <a:picLocks noChangeAspect="1"/>
          </p:cNvPicPr>
          <p:nvPr/>
        </p:nvPicPr>
        <p:blipFill>
          <a:blip r:embed="rId2"/>
          <a:stretch>
            <a:fillRect/>
          </a:stretch>
        </p:blipFill>
        <p:spPr>
          <a:xfrm>
            <a:off x="2264773" y="118534"/>
            <a:ext cx="7246433" cy="1626138"/>
          </a:xfrm>
          <a:prstGeom prst="rect">
            <a:avLst/>
          </a:prstGeom>
        </p:spPr>
      </p:pic>
      <p:pic>
        <p:nvPicPr>
          <p:cNvPr id="5" name="Рисунок 4">
            <a:extLst>
              <a:ext uri="{FF2B5EF4-FFF2-40B4-BE49-F238E27FC236}">
                <a16:creationId xmlns:a16="http://schemas.microsoft.com/office/drawing/2014/main" id="{796AECF6-21BD-468F-A578-AD13B80E2DF5}"/>
              </a:ext>
            </a:extLst>
          </p:cNvPr>
          <p:cNvPicPr>
            <a:picLocks noChangeAspect="1"/>
          </p:cNvPicPr>
          <p:nvPr/>
        </p:nvPicPr>
        <p:blipFill>
          <a:blip r:embed="rId3"/>
          <a:stretch>
            <a:fillRect/>
          </a:stretch>
        </p:blipFill>
        <p:spPr>
          <a:xfrm>
            <a:off x="2220733" y="1904559"/>
            <a:ext cx="7449699" cy="3852773"/>
          </a:xfrm>
          <a:prstGeom prst="rect">
            <a:avLst/>
          </a:prstGeom>
        </p:spPr>
      </p:pic>
    </p:spTree>
    <p:extLst>
      <p:ext uri="{BB962C8B-B14F-4D97-AF65-F5344CB8AC3E}">
        <p14:creationId xmlns:p14="http://schemas.microsoft.com/office/powerpoint/2010/main" val="2322007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BA736F-81DE-41A6-AA16-E154E6D82D90}"/>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AFED12DB-6AC7-4E1B-877E-EC225C35768C}"/>
              </a:ext>
            </a:extLst>
          </p:cNvPr>
          <p:cNvSpPr>
            <a:spLocks noGrp="1"/>
          </p:cNvSpPr>
          <p:nvPr>
            <p:ph idx="1"/>
          </p:nvPr>
        </p:nvSpPr>
        <p:spPr/>
        <p:txBody>
          <a:bodyPr>
            <a:normAutofit/>
          </a:bodyPr>
          <a:lstStyle/>
          <a:p>
            <a:pPr marL="0" indent="0">
              <a:buNone/>
            </a:pPr>
            <a:r>
              <a:rPr lang="en-US" sz="7200" dirty="0"/>
              <a:t>Part 3</a:t>
            </a:r>
          </a:p>
          <a:p>
            <a:pPr marL="0" indent="0">
              <a:buNone/>
            </a:pPr>
            <a:r>
              <a:rPr lang="en-US" sz="7200" dirty="0"/>
              <a:t>Control problems</a:t>
            </a:r>
            <a:endParaRPr lang="ru-RU" sz="7200" dirty="0"/>
          </a:p>
        </p:txBody>
      </p:sp>
    </p:spTree>
    <p:extLst>
      <p:ext uri="{BB962C8B-B14F-4D97-AF65-F5344CB8AC3E}">
        <p14:creationId xmlns:p14="http://schemas.microsoft.com/office/powerpoint/2010/main" val="39818025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555B989-8F67-4FD5-A3FA-5A744566628F}"/>
              </a:ext>
            </a:extLst>
          </p:cNvPr>
          <p:cNvPicPr>
            <a:picLocks noChangeAspect="1"/>
          </p:cNvPicPr>
          <p:nvPr/>
        </p:nvPicPr>
        <p:blipFill>
          <a:blip r:embed="rId2"/>
          <a:stretch>
            <a:fillRect/>
          </a:stretch>
        </p:blipFill>
        <p:spPr>
          <a:xfrm>
            <a:off x="1562100" y="1538287"/>
            <a:ext cx="9067800" cy="3781425"/>
          </a:xfrm>
          <a:prstGeom prst="rect">
            <a:avLst/>
          </a:prstGeom>
        </p:spPr>
      </p:pic>
    </p:spTree>
    <p:extLst>
      <p:ext uri="{BB962C8B-B14F-4D97-AF65-F5344CB8AC3E}">
        <p14:creationId xmlns:p14="http://schemas.microsoft.com/office/powerpoint/2010/main" val="24084609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47A5F0-3FBC-418B-A9AC-9025616DB34E}"/>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99913F65-D3A7-42FB-9C85-38BDE63087DA}"/>
              </a:ext>
            </a:extLst>
          </p:cNvPr>
          <p:cNvSpPr>
            <a:spLocks noGrp="1"/>
          </p:cNvSpPr>
          <p:nvPr>
            <p:ph idx="1"/>
          </p:nvPr>
        </p:nvSpPr>
        <p:spPr/>
        <p:txBody>
          <a:bodyPr/>
          <a:lstStyle/>
          <a:p>
            <a:endParaRPr lang="ru-RU" dirty="0"/>
          </a:p>
        </p:txBody>
      </p:sp>
      <p:pic>
        <p:nvPicPr>
          <p:cNvPr id="4" name="Рисунок 3">
            <a:extLst>
              <a:ext uri="{FF2B5EF4-FFF2-40B4-BE49-F238E27FC236}">
                <a16:creationId xmlns:a16="http://schemas.microsoft.com/office/drawing/2014/main" id="{701A411C-FE77-41FE-BA3E-C01E5A87BCDD}"/>
              </a:ext>
            </a:extLst>
          </p:cNvPr>
          <p:cNvPicPr>
            <a:picLocks noChangeAspect="1"/>
          </p:cNvPicPr>
          <p:nvPr/>
        </p:nvPicPr>
        <p:blipFill>
          <a:blip r:embed="rId2"/>
          <a:stretch>
            <a:fillRect/>
          </a:stretch>
        </p:blipFill>
        <p:spPr>
          <a:xfrm>
            <a:off x="1683067" y="503767"/>
            <a:ext cx="8886825" cy="5562600"/>
          </a:xfrm>
          <a:prstGeom prst="rect">
            <a:avLst/>
          </a:prstGeom>
        </p:spPr>
      </p:pic>
    </p:spTree>
    <p:extLst>
      <p:ext uri="{BB962C8B-B14F-4D97-AF65-F5344CB8AC3E}">
        <p14:creationId xmlns:p14="http://schemas.microsoft.com/office/powerpoint/2010/main" val="32912694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E97AD4F-4603-4669-B4D7-14F46C8E118E}"/>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5B210FF2-71BA-4962-94A9-959B29E892AD}"/>
              </a:ext>
            </a:extLst>
          </p:cNvPr>
          <p:cNvPicPr>
            <a:picLocks noChangeAspect="1"/>
          </p:cNvPicPr>
          <p:nvPr/>
        </p:nvPicPr>
        <p:blipFill>
          <a:blip r:embed="rId2"/>
          <a:stretch>
            <a:fillRect/>
          </a:stretch>
        </p:blipFill>
        <p:spPr>
          <a:xfrm>
            <a:off x="1423987" y="1095375"/>
            <a:ext cx="9344025" cy="3981450"/>
          </a:xfrm>
          <a:prstGeom prst="rect">
            <a:avLst/>
          </a:prstGeom>
        </p:spPr>
      </p:pic>
    </p:spTree>
    <p:extLst>
      <p:ext uri="{BB962C8B-B14F-4D97-AF65-F5344CB8AC3E}">
        <p14:creationId xmlns:p14="http://schemas.microsoft.com/office/powerpoint/2010/main" val="1428357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C7CB9A-6972-4963-9C69-CA404A3D8D99}"/>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A9CD5A20-2ABC-4405-8271-27F6541FC608}"/>
              </a:ext>
            </a:extLst>
          </p:cNvPr>
          <p:cNvSpPr>
            <a:spLocks noGrp="1"/>
          </p:cNvSpPr>
          <p:nvPr>
            <p:ph idx="1"/>
          </p:nvPr>
        </p:nvSpPr>
        <p:spPr/>
        <p:txBody>
          <a:bodyPr/>
          <a:lstStyle/>
          <a:p>
            <a:endParaRPr lang="ru-RU"/>
          </a:p>
        </p:txBody>
      </p:sp>
      <p:pic>
        <p:nvPicPr>
          <p:cNvPr id="4" name="Picture 6" descr="https://www.dralexjimenez.com/wp-content/uploads/2017/08/Biocentrism-and-Health-Care.jpg">
            <a:extLst>
              <a:ext uri="{FF2B5EF4-FFF2-40B4-BE49-F238E27FC236}">
                <a16:creationId xmlns:a16="http://schemas.microsoft.com/office/drawing/2014/main" id="{10F553DC-43CA-40A3-A613-59E05F3D7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67" y="989012"/>
            <a:ext cx="10536466" cy="487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9315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A7E93C-AD03-411B-9589-34915E66D68B}"/>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6FCB9AF3-60C9-47D9-8D09-854CB9E15E94}"/>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00187286-F185-4451-BC44-AC5121B20E13}"/>
              </a:ext>
            </a:extLst>
          </p:cNvPr>
          <p:cNvPicPr>
            <a:picLocks noChangeAspect="1"/>
          </p:cNvPicPr>
          <p:nvPr/>
        </p:nvPicPr>
        <p:blipFill>
          <a:blip r:embed="rId2"/>
          <a:stretch>
            <a:fillRect/>
          </a:stretch>
        </p:blipFill>
        <p:spPr>
          <a:xfrm>
            <a:off x="1097280" y="1614487"/>
            <a:ext cx="9334500" cy="4019550"/>
          </a:xfrm>
          <a:prstGeom prst="rect">
            <a:avLst/>
          </a:prstGeom>
        </p:spPr>
      </p:pic>
      <p:pic>
        <p:nvPicPr>
          <p:cNvPr id="5" name="Рисунок 4">
            <a:extLst>
              <a:ext uri="{FF2B5EF4-FFF2-40B4-BE49-F238E27FC236}">
                <a16:creationId xmlns:a16="http://schemas.microsoft.com/office/drawing/2014/main" id="{A25590B0-FC5A-4949-A8A6-BDC72554AF78}"/>
              </a:ext>
            </a:extLst>
          </p:cNvPr>
          <p:cNvPicPr>
            <a:picLocks noChangeAspect="1"/>
          </p:cNvPicPr>
          <p:nvPr/>
        </p:nvPicPr>
        <p:blipFill>
          <a:blip r:embed="rId3"/>
          <a:stretch>
            <a:fillRect/>
          </a:stretch>
        </p:blipFill>
        <p:spPr>
          <a:xfrm>
            <a:off x="1237488" y="794385"/>
            <a:ext cx="9258300" cy="942975"/>
          </a:xfrm>
          <a:prstGeom prst="rect">
            <a:avLst/>
          </a:prstGeom>
        </p:spPr>
      </p:pic>
    </p:spTree>
    <p:extLst>
      <p:ext uri="{BB962C8B-B14F-4D97-AF65-F5344CB8AC3E}">
        <p14:creationId xmlns:p14="http://schemas.microsoft.com/office/powerpoint/2010/main" val="10761342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317ACC-9B45-4C5B-BA63-9CE8D69C24AA}"/>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2F6E64E1-EDF5-4C51-BA41-E4BAEE3FAC04}"/>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4F91C9EF-E92A-491E-B608-2DF0D44FC1BC}"/>
              </a:ext>
            </a:extLst>
          </p:cNvPr>
          <p:cNvPicPr>
            <a:picLocks noChangeAspect="1"/>
          </p:cNvPicPr>
          <p:nvPr/>
        </p:nvPicPr>
        <p:blipFill>
          <a:blip r:embed="rId2"/>
          <a:stretch>
            <a:fillRect/>
          </a:stretch>
        </p:blipFill>
        <p:spPr>
          <a:xfrm>
            <a:off x="1646246" y="180809"/>
            <a:ext cx="7971888" cy="6020264"/>
          </a:xfrm>
          <a:prstGeom prst="rect">
            <a:avLst/>
          </a:prstGeom>
        </p:spPr>
      </p:pic>
    </p:spTree>
    <p:extLst>
      <p:ext uri="{BB962C8B-B14F-4D97-AF65-F5344CB8AC3E}">
        <p14:creationId xmlns:p14="http://schemas.microsoft.com/office/powerpoint/2010/main" val="15226836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FCA4EF-E38C-45C6-878C-C3C1D5F528CB}"/>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0D18E6DB-C615-44A7-B67D-56525CE1F2FD}"/>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F09A151B-33E9-47AB-B3C1-231F6A941B69}"/>
              </a:ext>
            </a:extLst>
          </p:cNvPr>
          <p:cNvPicPr>
            <a:picLocks noChangeAspect="1"/>
          </p:cNvPicPr>
          <p:nvPr/>
        </p:nvPicPr>
        <p:blipFill>
          <a:blip r:embed="rId2"/>
          <a:stretch>
            <a:fillRect/>
          </a:stretch>
        </p:blipFill>
        <p:spPr>
          <a:xfrm>
            <a:off x="1590675" y="781050"/>
            <a:ext cx="9010650" cy="5295900"/>
          </a:xfrm>
          <a:prstGeom prst="rect">
            <a:avLst/>
          </a:prstGeom>
        </p:spPr>
      </p:pic>
    </p:spTree>
    <p:extLst>
      <p:ext uri="{BB962C8B-B14F-4D97-AF65-F5344CB8AC3E}">
        <p14:creationId xmlns:p14="http://schemas.microsoft.com/office/powerpoint/2010/main" val="24310780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CC4273-3BC6-4FA6-B234-771EEE0564D1}"/>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F8FE0B8D-229E-4C41-B5AF-38C694FAF43A}"/>
              </a:ext>
            </a:extLst>
          </p:cNvPr>
          <p:cNvSpPr>
            <a:spLocks noGrp="1"/>
          </p:cNvSpPr>
          <p:nvPr>
            <p:ph idx="1"/>
          </p:nvPr>
        </p:nvSpPr>
        <p:spPr/>
        <p:txBody>
          <a:bodyPr/>
          <a:lstStyle/>
          <a:p>
            <a:endParaRPr lang="ru-RU"/>
          </a:p>
        </p:txBody>
      </p:sp>
      <p:pic>
        <p:nvPicPr>
          <p:cNvPr id="5" name="Рисунок 4">
            <a:extLst>
              <a:ext uri="{FF2B5EF4-FFF2-40B4-BE49-F238E27FC236}">
                <a16:creationId xmlns:a16="http://schemas.microsoft.com/office/drawing/2014/main" id="{3A6C03EF-1FC2-4699-A921-5B7DF3400C58}"/>
              </a:ext>
            </a:extLst>
          </p:cNvPr>
          <p:cNvPicPr>
            <a:picLocks noChangeAspect="1"/>
          </p:cNvPicPr>
          <p:nvPr/>
        </p:nvPicPr>
        <p:blipFill>
          <a:blip r:embed="rId2"/>
          <a:stretch>
            <a:fillRect/>
          </a:stretch>
        </p:blipFill>
        <p:spPr>
          <a:xfrm>
            <a:off x="1457622" y="425027"/>
            <a:ext cx="8109712" cy="5211647"/>
          </a:xfrm>
          <a:prstGeom prst="rect">
            <a:avLst/>
          </a:prstGeom>
        </p:spPr>
      </p:pic>
    </p:spTree>
    <p:extLst>
      <p:ext uri="{BB962C8B-B14F-4D97-AF65-F5344CB8AC3E}">
        <p14:creationId xmlns:p14="http://schemas.microsoft.com/office/powerpoint/2010/main" val="35017211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09D0843-01DD-4241-BAED-836885B088BD}"/>
              </a:ext>
            </a:extLst>
          </p:cNvPr>
          <p:cNvPicPr>
            <a:picLocks noChangeAspect="1"/>
          </p:cNvPicPr>
          <p:nvPr/>
        </p:nvPicPr>
        <p:blipFill>
          <a:blip r:embed="rId2"/>
          <a:stretch>
            <a:fillRect/>
          </a:stretch>
        </p:blipFill>
        <p:spPr>
          <a:xfrm>
            <a:off x="2029554" y="330200"/>
            <a:ext cx="6902779" cy="5592303"/>
          </a:xfrm>
          <a:prstGeom prst="rect">
            <a:avLst/>
          </a:prstGeom>
        </p:spPr>
      </p:pic>
    </p:spTree>
    <p:extLst>
      <p:ext uri="{BB962C8B-B14F-4D97-AF65-F5344CB8AC3E}">
        <p14:creationId xmlns:p14="http://schemas.microsoft.com/office/powerpoint/2010/main" val="35650788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170854-7C6C-4C63-830A-932F69D1699F}"/>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0CD8C2B7-2DDB-4E38-96D3-7FF27F76EEB1}"/>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1A37C500-A681-4C98-9B37-C0064E1AC901}"/>
              </a:ext>
            </a:extLst>
          </p:cNvPr>
          <p:cNvPicPr>
            <a:picLocks noChangeAspect="1"/>
          </p:cNvPicPr>
          <p:nvPr/>
        </p:nvPicPr>
        <p:blipFill>
          <a:blip r:embed="rId2"/>
          <a:stretch>
            <a:fillRect/>
          </a:stretch>
        </p:blipFill>
        <p:spPr>
          <a:xfrm>
            <a:off x="1240895" y="286603"/>
            <a:ext cx="9286875" cy="5838825"/>
          </a:xfrm>
          <a:prstGeom prst="rect">
            <a:avLst/>
          </a:prstGeom>
        </p:spPr>
      </p:pic>
    </p:spTree>
    <p:extLst>
      <p:ext uri="{BB962C8B-B14F-4D97-AF65-F5344CB8AC3E}">
        <p14:creationId xmlns:p14="http://schemas.microsoft.com/office/powerpoint/2010/main" val="32638079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B831C4-87BE-4263-BC7D-D4B5B9DF94B6}"/>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DDD67C53-CF78-4911-8435-5A6082F9A596}"/>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7629F465-767B-4003-BEAF-A77F41676407}"/>
              </a:ext>
            </a:extLst>
          </p:cNvPr>
          <p:cNvPicPr>
            <a:picLocks noChangeAspect="1"/>
          </p:cNvPicPr>
          <p:nvPr/>
        </p:nvPicPr>
        <p:blipFill>
          <a:blip r:embed="rId2"/>
          <a:stretch>
            <a:fillRect/>
          </a:stretch>
        </p:blipFill>
        <p:spPr>
          <a:xfrm>
            <a:off x="1669288" y="286603"/>
            <a:ext cx="8075845" cy="5728879"/>
          </a:xfrm>
          <a:prstGeom prst="rect">
            <a:avLst/>
          </a:prstGeom>
        </p:spPr>
      </p:pic>
    </p:spTree>
    <p:extLst>
      <p:ext uri="{BB962C8B-B14F-4D97-AF65-F5344CB8AC3E}">
        <p14:creationId xmlns:p14="http://schemas.microsoft.com/office/powerpoint/2010/main" val="4635122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F0C077-B8FE-4AB1-8604-C5B069EA0566}"/>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6B715114-5F50-49CC-95E7-F22897395BEB}"/>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750A417E-BBB4-4707-B474-8A751D615318}"/>
              </a:ext>
            </a:extLst>
          </p:cNvPr>
          <p:cNvPicPr>
            <a:picLocks noChangeAspect="1"/>
          </p:cNvPicPr>
          <p:nvPr/>
        </p:nvPicPr>
        <p:blipFill>
          <a:blip r:embed="rId2"/>
          <a:stretch>
            <a:fillRect/>
          </a:stretch>
        </p:blipFill>
        <p:spPr>
          <a:xfrm>
            <a:off x="1710267" y="286603"/>
            <a:ext cx="7797800" cy="5368977"/>
          </a:xfrm>
          <a:prstGeom prst="rect">
            <a:avLst/>
          </a:prstGeom>
        </p:spPr>
      </p:pic>
    </p:spTree>
    <p:extLst>
      <p:ext uri="{BB962C8B-B14F-4D97-AF65-F5344CB8AC3E}">
        <p14:creationId xmlns:p14="http://schemas.microsoft.com/office/powerpoint/2010/main" val="19859039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0DA6D4-4E6C-488C-90AF-49435856675B}"/>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4245234C-693E-4084-8F82-153F2D8D7303}"/>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60DB8AA9-6A53-4242-853F-42E335D13EC2}"/>
              </a:ext>
            </a:extLst>
          </p:cNvPr>
          <p:cNvPicPr>
            <a:picLocks noChangeAspect="1"/>
          </p:cNvPicPr>
          <p:nvPr/>
        </p:nvPicPr>
        <p:blipFill>
          <a:blip r:embed="rId2"/>
          <a:stretch>
            <a:fillRect/>
          </a:stretch>
        </p:blipFill>
        <p:spPr>
          <a:xfrm>
            <a:off x="1447800" y="814387"/>
            <a:ext cx="9296400" cy="5229225"/>
          </a:xfrm>
          <a:prstGeom prst="rect">
            <a:avLst/>
          </a:prstGeom>
        </p:spPr>
      </p:pic>
    </p:spTree>
    <p:extLst>
      <p:ext uri="{BB962C8B-B14F-4D97-AF65-F5344CB8AC3E}">
        <p14:creationId xmlns:p14="http://schemas.microsoft.com/office/powerpoint/2010/main" val="30825787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8342E3-F59B-40F9-9BF4-EE412F8260F4}"/>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5AEF294F-3DAE-4271-B52E-04E52780AC75}"/>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D5AB876B-A350-42BE-B40A-BBEEC432BCEE}"/>
              </a:ext>
            </a:extLst>
          </p:cNvPr>
          <p:cNvPicPr>
            <a:picLocks noChangeAspect="1"/>
          </p:cNvPicPr>
          <p:nvPr/>
        </p:nvPicPr>
        <p:blipFill>
          <a:blip r:embed="rId2"/>
          <a:stretch>
            <a:fillRect/>
          </a:stretch>
        </p:blipFill>
        <p:spPr>
          <a:xfrm>
            <a:off x="1152728" y="1314450"/>
            <a:ext cx="9220200" cy="4229100"/>
          </a:xfrm>
          <a:prstGeom prst="rect">
            <a:avLst/>
          </a:prstGeom>
        </p:spPr>
      </p:pic>
    </p:spTree>
    <p:extLst>
      <p:ext uri="{BB962C8B-B14F-4D97-AF65-F5344CB8AC3E}">
        <p14:creationId xmlns:p14="http://schemas.microsoft.com/office/powerpoint/2010/main" val="29273987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TM03457510[[fn=Савон]]</Template>
  <TotalTime>0</TotalTime>
  <Words>2641</Words>
  <Application>Microsoft Office PowerPoint</Application>
  <PresentationFormat>Широкоэкранный</PresentationFormat>
  <Paragraphs>342</Paragraphs>
  <Slides>105</Slides>
  <Notes>0</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105</vt:i4>
      </vt:variant>
    </vt:vector>
  </HeadingPairs>
  <TitlesOfParts>
    <vt:vector size="112" baseType="lpstr">
      <vt:lpstr>AngsanaUPC</vt:lpstr>
      <vt:lpstr>Arial</vt:lpstr>
      <vt:lpstr>Calibri</vt:lpstr>
      <vt:lpstr>Century Gothic</vt:lpstr>
      <vt:lpstr>Garamond</vt:lpstr>
      <vt:lpstr>Savon</vt:lpstr>
      <vt:lpstr>Picture</vt:lpstr>
      <vt:lpstr>REFLEXIVE MODELS AND EPISTEMIC APPROACH IN SOCIAL MEDIA MARKETING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Epistemic and reflexive models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Types of internal conflicts:</vt:lpstr>
      <vt:lpstr>Types of external conflicts:</vt:lpstr>
      <vt:lpstr>Презентация PowerPoint</vt:lpstr>
      <vt:lpstr>Презентация PowerPoint</vt:lpstr>
      <vt:lpstr>0</vt:lpstr>
      <vt:lpstr>Презентация PowerPoint</vt:lpstr>
      <vt:lpstr>Презентация PowerPoint</vt:lpstr>
      <vt:lpstr>Презентация PowerPoint</vt:lpstr>
      <vt:lpstr>Презентация PowerPoint</vt:lpstr>
      <vt:lpstr>Презентация PowerPoint</vt:lpstr>
      <vt:lpstr>Social Media Marketing</vt:lpstr>
      <vt:lpstr>Презентация PowerPoint</vt:lpstr>
      <vt:lpstr>An example of business process of SMM activity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Thank you</vt:lpstr>
      <vt:lpstr>Презентация PowerPoint</vt:lpstr>
      <vt:lpstr>Презентация PowerPoint</vt:lpstr>
      <vt:lpstr>Презентация PowerPoint</vt:lpstr>
      <vt:lpstr>Презентация PowerPoint</vt:lpstr>
      <vt:lpstr>Thank you again </vt:lpstr>
      <vt:lpstr>Презентация PowerPoint</vt:lpstr>
      <vt:lpstr>Презентация PowerPoint</vt:lpstr>
      <vt:lpstr>Презентация PowerPoint</vt:lpstr>
      <vt:lpstr>Презентация PowerPoint</vt:lpstr>
      <vt:lpstr>0</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Types of internal conflicts:</vt:lpstr>
      <vt:lpstr>Types of external conflicts:</vt:lpstr>
      <vt:lpstr>This book is dedicated to</vt:lpstr>
      <vt:lpstr>The models of informational  and strategic reflexion allow: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Question section</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REFLEXIVE MODELS AND EPISTEMIC APPROACH IN SOCIAL MEDIA MARKETING</dc:title>
  <dc:creator>денис федянин</dc:creator>
  <cp:lastModifiedBy>денис федянин</cp:lastModifiedBy>
  <cp:revision>23</cp:revision>
  <dcterms:created xsi:type="dcterms:W3CDTF">2019-04-10T05:40:50Z</dcterms:created>
  <dcterms:modified xsi:type="dcterms:W3CDTF">2019-04-12T08:22:49Z</dcterms:modified>
</cp:coreProperties>
</file>