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82" r:id="rId2"/>
    <p:sldId id="327" r:id="rId3"/>
    <p:sldId id="359" r:id="rId4"/>
    <p:sldId id="361" r:id="rId5"/>
    <p:sldId id="362" r:id="rId6"/>
    <p:sldId id="371" r:id="rId7"/>
    <p:sldId id="366" r:id="rId8"/>
    <p:sldId id="367" r:id="rId9"/>
    <p:sldId id="373" r:id="rId10"/>
    <p:sldId id="368" r:id="rId11"/>
    <p:sldId id="372" r:id="rId12"/>
    <p:sldId id="369" r:id="rId13"/>
    <p:sldId id="374" r:id="rId14"/>
    <p:sldId id="370" r:id="rId15"/>
    <p:sldId id="316"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46" autoAdjust="0"/>
  </p:normalViewPr>
  <p:slideViewPr>
    <p:cSldViewPr>
      <p:cViewPr varScale="1">
        <p:scale>
          <a:sx n="68" d="100"/>
          <a:sy n="68" d="100"/>
        </p:scale>
        <p:origin x="-1446" y="-102"/>
      </p:cViewPr>
      <p:guideLst>
        <p:guide orient="horz" pos="2160"/>
        <p:guide pos="2880"/>
      </p:guideLst>
    </p:cSldViewPr>
  </p:slideViewPr>
  <p:outlineViewPr>
    <p:cViewPr>
      <p:scale>
        <a:sx n="33" d="100"/>
        <a:sy n="33" d="100"/>
      </p:scale>
      <p:origin x="0" y="288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B06B38-4CD1-421D-A937-3C37E4A2278B}" type="datetimeFigureOut">
              <a:rPr lang="ru-RU" smtClean="0"/>
              <a:pPr/>
              <a:t>15.10.2018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85C1B5F-3C3F-4ADE-A254-EEF4B20438F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B06B38-4CD1-421D-A937-3C37E4A2278B}" type="datetimeFigureOut">
              <a:rPr lang="ru-RU" smtClean="0"/>
              <a:pPr/>
              <a:t>15.10.2018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C1B5F-3C3F-4ADE-A254-EEF4B20438F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06690"/>
          </a:xfrm>
        </p:spPr>
        <p:txBody>
          <a:bodyPr/>
          <a:lstStyle/>
          <a:p>
            <a:r>
              <a:rPr lang="en-US" sz="3600" b="1" dirty="0" err="1"/>
              <a:t>Evgeny</a:t>
            </a:r>
            <a:r>
              <a:rPr lang="en-US" sz="3600" b="1" dirty="0"/>
              <a:t> </a:t>
            </a:r>
            <a:r>
              <a:rPr lang="en-US" sz="3600" b="1" dirty="0" err="1"/>
              <a:t>Borisov</a:t>
            </a:r>
            <a:r>
              <a:rPr lang="ru-RU" dirty="0"/>
              <a:t/>
            </a:r>
            <a:br>
              <a:rPr lang="ru-RU" dirty="0"/>
            </a:br>
            <a:r>
              <a:rPr lang="en-US" sz="2800" dirty="0" smtClean="0"/>
              <a:t>Tomsk </a:t>
            </a:r>
            <a:r>
              <a:rPr lang="en-US" sz="2800" dirty="0"/>
              <a:t>State University</a:t>
            </a:r>
            <a:r>
              <a:rPr lang="ru-RU" sz="2800" dirty="0"/>
              <a:t/>
            </a:r>
            <a:br>
              <a:rPr lang="ru-RU" sz="2800" dirty="0"/>
            </a:br>
            <a:r>
              <a:rPr lang="en-US" sz="2800" dirty="0" smtClean="0"/>
              <a:t>Faculty of Philosophy</a:t>
            </a:r>
            <a:br>
              <a:rPr lang="en-US" sz="2800" dirty="0" smtClean="0"/>
            </a:br>
            <a:r>
              <a:rPr lang="en-US" sz="2800" dirty="0" smtClean="0"/>
              <a:t/>
            </a:r>
            <a:br>
              <a:rPr lang="en-US" sz="2800" dirty="0" smtClean="0"/>
            </a:br>
            <a:r>
              <a:rPr lang="ru-RU" sz="2800" dirty="0"/>
              <a:t/>
            </a:r>
            <a:br>
              <a:rPr lang="ru-RU" sz="2800" dirty="0"/>
            </a:br>
            <a:r>
              <a:rPr lang="en-US" sz="5400" b="1" cap="small" dirty="0" smtClean="0"/>
              <a:t>On the Semantics </a:t>
            </a:r>
            <a:br>
              <a:rPr lang="en-US" sz="5400" b="1" cap="small" dirty="0" smtClean="0"/>
            </a:br>
            <a:r>
              <a:rPr lang="en-US" sz="5400" b="1" cap="small" dirty="0" smtClean="0"/>
              <a:t>of Definite Descriptions </a:t>
            </a:r>
            <a:br>
              <a:rPr lang="en-US" sz="5400" b="1" cap="small" dirty="0" smtClean="0"/>
            </a:br>
            <a:r>
              <a:rPr lang="en-US" sz="5400" b="1" cap="small" dirty="0" smtClean="0"/>
              <a:t>in Predicative Position</a:t>
            </a:r>
            <a:r>
              <a:rPr lang="en-US" b="1" i="1" cap="small" dirty="0" smtClean="0"/>
              <a:t/>
            </a:r>
            <a:br>
              <a:rPr lang="en-US" b="1" i="1" cap="small"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‘a is the only F’ </a:t>
            </a:r>
            <a:br>
              <a:rPr lang="en-US" sz="2800" dirty="0" smtClean="0"/>
            </a:br>
            <a:r>
              <a:rPr lang="en-US" sz="2800" i="1" dirty="0" smtClean="0"/>
              <a:t/>
            </a:r>
            <a:br>
              <a:rPr lang="en-US" sz="2800" i="1" dirty="0" smtClean="0"/>
            </a:br>
            <a:r>
              <a:rPr lang="en-US" sz="2800" dirty="0" smtClean="0"/>
              <a:t>presupposes: </a:t>
            </a:r>
            <a:br>
              <a:rPr lang="en-US" sz="2800" dirty="0" smtClean="0"/>
            </a:br>
            <a:r>
              <a:rPr lang="ru-RU" sz="2800" b="1" dirty="0" smtClean="0">
                <a:sym typeface="Symbol"/>
              </a:rPr>
              <a:t></a:t>
            </a:r>
            <a:r>
              <a:rPr lang="en-US" sz="2800" dirty="0" err="1" smtClean="0">
                <a:sym typeface="Symbol"/>
              </a:rPr>
              <a:t>x</a:t>
            </a:r>
            <a:r>
              <a:rPr lang="en-US" sz="2800" dirty="0" err="1" smtClean="0"/>
              <a:t>Fx</a:t>
            </a:r>
            <a:r>
              <a:rPr lang="en-US" sz="2800" dirty="0" smtClean="0"/>
              <a:t> (the existence presupposition of ‘the’)</a:t>
            </a:r>
            <a:br>
              <a:rPr lang="en-US" sz="2800" dirty="0" smtClean="0"/>
            </a:br>
            <a:r>
              <a:rPr lang="en-US" sz="2800" dirty="0" err="1" smtClean="0"/>
              <a:t>Fa</a:t>
            </a:r>
            <a:r>
              <a:rPr lang="en-US" sz="2800" dirty="0" smtClean="0"/>
              <a:t> (the presupposition </a:t>
            </a:r>
            <a:r>
              <a:rPr lang="en-US" sz="2800" dirty="0" err="1" smtClean="0"/>
              <a:t>signalled</a:t>
            </a:r>
            <a:r>
              <a:rPr lang="en-US" sz="2800" dirty="0" smtClean="0"/>
              <a:t> by ‘only’)</a:t>
            </a:r>
            <a:br>
              <a:rPr lang="en-US" sz="2800" dirty="0" smtClean="0"/>
            </a:br>
            <a:r>
              <a:rPr lang="en-US" sz="2800" dirty="0" smtClean="0"/>
              <a:t/>
            </a:r>
            <a:br>
              <a:rPr lang="en-US" sz="2800" dirty="0" smtClean="0"/>
            </a:br>
            <a:r>
              <a:rPr lang="en-US" sz="2800" dirty="0" smtClean="0"/>
              <a:t>asserts: </a:t>
            </a:r>
            <a:r>
              <a:rPr lang="ru-RU" sz="2800" dirty="0" smtClean="0"/>
              <a:t/>
            </a:r>
            <a:br>
              <a:rPr lang="ru-RU" sz="2800" dirty="0" smtClean="0"/>
            </a:br>
            <a:r>
              <a:rPr lang="en-US" sz="2800" dirty="0" smtClean="0"/>
              <a:t>(</a:t>
            </a:r>
            <a:r>
              <a:rPr lang="en-US" sz="2800" b="1" dirty="0" smtClean="0">
                <a:sym typeface="Symbol"/>
              </a:rPr>
              <a:t></a:t>
            </a:r>
            <a:r>
              <a:rPr lang="en-US" sz="2800" dirty="0" smtClean="0">
                <a:sym typeface="Symbol"/>
              </a:rPr>
              <a:t>x)(</a:t>
            </a:r>
            <a:r>
              <a:rPr lang="en-US" sz="2800" dirty="0" err="1" smtClean="0">
                <a:sym typeface="Symbol"/>
              </a:rPr>
              <a:t>Fx</a:t>
            </a:r>
            <a:r>
              <a:rPr lang="en-US" sz="2800" dirty="0" smtClean="0">
                <a:sym typeface="Symbol"/>
              </a:rPr>
              <a:t> </a:t>
            </a:r>
            <a:r>
              <a:rPr lang="ru-RU" sz="2800" b="1" dirty="0" smtClean="0">
                <a:sym typeface="Symbol"/>
              </a:rPr>
              <a:t></a:t>
            </a:r>
            <a:r>
              <a:rPr lang="ru-RU" sz="2800" dirty="0" smtClean="0">
                <a:sym typeface="Symbol"/>
              </a:rPr>
              <a:t> </a:t>
            </a:r>
            <a:r>
              <a:rPr lang="en-US" sz="2800" dirty="0" smtClean="0">
                <a:sym typeface="Symbol"/>
              </a:rPr>
              <a:t>x=a).</a:t>
            </a:r>
            <a:r>
              <a:rPr lang="en-US" sz="2800" dirty="0" smtClean="0"/>
              <a:t/>
            </a:r>
            <a:br>
              <a:rPr lang="en-US" sz="2800" dirty="0" smtClean="0"/>
            </a:br>
            <a:r>
              <a:rPr lang="en-US" sz="2800" dirty="0" smtClean="0"/>
              <a:t/>
            </a:r>
            <a:br>
              <a:rPr lang="en-US" sz="2800" dirty="0" smtClean="0"/>
            </a:br>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Accordingly, ‘a is not the only F’ </a:t>
            </a:r>
            <a:br>
              <a:rPr lang="en-US" sz="2800" dirty="0" smtClean="0"/>
            </a:br>
            <a:r>
              <a:rPr lang="en-US" sz="2800" i="1" dirty="0" smtClean="0"/>
              <a:t/>
            </a:r>
            <a:br>
              <a:rPr lang="en-US" sz="2800" i="1" dirty="0" smtClean="0"/>
            </a:br>
            <a:r>
              <a:rPr lang="en-US" sz="2800" dirty="0" smtClean="0"/>
              <a:t>presupposes: </a:t>
            </a:r>
            <a:br>
              <a:rPr lang="en-US" sz="2800" dirty="0" smtClean="0"/>
            </a:br>
            <a:r>
              <a:rPr lang="ru-RU" sz="2800" b="1" dirty="0" smtClean="0">
                <a:sym typeface="Symbol"/>
              </a:rPr>
              <a:t></a:t>
            </a:r>
            <a:r>
              <a:rPr lang="en-US" sz="2800" dirty="0" err="1" smtClean="0">
                <a:sym typeface="Symbol"/>
              </a:rPr>
              <a:t>x</a:t>
            </a:r>
            <a:r>
              <a:rPr lang="en-US" sz="2800" dirty="0" err="1" smtClean="0"/>
              <a:t>Fx</a:t>
            </a:r>
            <a:r>
              <a:rPr lang="en-US" sz="2800" dirty="0" smtClean="0"/>
              <a:t> (the existence presupposition of ‘the’)</a:t>
            </a:r>
            <a:br>
              <a:rPr lang="en-US" sz="2800" dirty="0" smtClean="0"/>
            </a:br>
            <a:r>
              <a:rPr lang="en-US" sz="2800" dirty="0" err="1" smtClean="0"/>
              <a:t>Fa</a:t>
            </a:r>
            <a:r>
              <a:rPr lang="en-US" sz="2800" dirty="0" smtClean="0"/>
              <a:t> (the presupposition </a:t>
            </a:r>
            <a:r>
              <a:rPr lang="en-US" sz="2800" dirty="0" err="1" smtClean="0"/>
              <a:t>signalled</a:t>
            </a:r>
            <a:r>
              <a:rPr lang="en-US" sz="2800" dirty="0" smtClean="0"/>
              <a:t> by ‘only’)</a:t>
            </a:r>
            <a:br>
              <a:rPr lang="en-US" sz="2800" dirty="0" smtClean="0"/>
            </a:br>
            <a:r>
              <a:rPr lang="en-US" sz="2800" dirty="0" smtClean="0"/>
              <a:t/>
            </a:r>
            <a:br>
              <a:rPr lang="en-US" sz="2800" dirty="0" smtClean="0"/>
            </a:br>
            <a:r>
              <a:rPr lang="en-US" sz="2800" dirty="0" smtClean="0"/>
              <a:t>asserts: </a:t>
            </a:r>
            <a:r>
              <a:rPr lang="ru-RU" sz="2800" dirty="0" smtClean="0"/>
              <a:t/>
            </a:r>
            <a:br>
              <a:rPr lang="ru-RU" sz="2800" dirty="0" smtClean="0"/>
            </a:br>
            <a:r>
              <a:rPr lang="ru-RU" sz="2800" dirty="0" smtClean="0">
                <a:sym typeface="Symbol"/>
              </a:rPr>
              <a:t> </a:t>
            </a:r>
            <a:r>
              <a:rPr lang="en-US" sz="2800" dirty="0" smtClean="0"/>
              <a:t>(</a:t>
            </a:r>
            <a:r>
              <a:rPr lang="en-US" sz="2800" b="1" dirty="0" smtClean="0">
                <a:sym typeface="Symbol"/>
              </a:rPr>
              <a:t></a:t>
            </a:r>
            <a:r>
              <a:rPr lang="en-US" sz="2800" dirty="0" smtClean="0">
                <a:sym typeface="Symbol"/>
              </a:rPr>
              <a:t>x)(</a:t>
            </a:r>
            <a:r>
              <a:rPr lang="en-US" sz="2800" dirty="0" err="1" smtClean="0">
                <a:sym typeface="Symbol"/>
              </a:rPr>
              <a:t>Fx</a:t>
            </a:r>
            <a:r>
              <a:rPr lang="en-US" sz="2800" dirty="0" smtClean="0">
                <a:sym typeface="Symbol"/>
              </a:rPr>
              <a:t> </a:t>
            </a:r>
            <a:r>
              <a:rPr lang="ru-RU" sz="2800" b="1" dirty="0" smtClean="0">
                <a:sym typeface="Symbol"/>
              </a:rPr>
              <a:t></a:t>
            </a:r>
            <a:r>
              <a:rPr lang="ru-RU" sz="2800" dirty="0" smtClean="0">
                <a:sym typeface="Symbol"/>
              </a:rPr>
              <a:t> </a:t>
            </a:r>
            <a:r>
              <a:rPr lang="en-US" sz="2800" dirty="0" smtClean="0">
                <a:sym typeface="Symbol"/>
              </a:rPr>
              <a:t>x=a)</a:t>
            </a:r>
            <a:br>
              <a:rPr lang="en-US" sz="2800" dirty="0" smtClean="0">
                <a:sym typeface="Symbol"/>
              </a:rPr>
            </a:br>
            <a:r>
              <a:rPr lang="en-US" sz="2800" dirty="0" smtClean="0">
                <a:sym typeface="Symbol"/>
              </a:rPr>
              <a:t>or, equivalently: </a:t>
            </a:r>
            <a:r>
              <a:rPr lang="ru-RU" sz="2800" b="1" dirty="0" smtClean="0">
                <a:sym typeface="Symbol"/>
              </a:rPr>
              <a:t></a:t>
            </a:r>
            <a:r>
              <a:rPr lang="en-US" sz="2800" dirty="0" smtClean="0">
                <a:sym typeface="Symbol"/>
              </a:rPr>
              <a:t>x(</a:t>
            </a:r>
            <a:r>
              <a:rPr lang="en-US" sz="2800" dirty="0" err="1" smtClean="0"/>
              <a:t>Fx</a:t>
            </a:r>
            <a:r>
              <a:rPr lang="en-US" sz="2800" dirty="0" smtClean="0"/>
              <a:t> &amp; </a:t>
            </a:r>
            <a:r>
              <a:rPr lang="ru-RU" sz="2800" dirty="0" smtClean="0">
                <a:sym typeface="Symbol"/>
              </a:rPr>
              <a:t></a:t>
            </a:r>
            <a:r>
              <a:rPr lang="en-US" sz="2800" dirty="0" smtClean="0"/>
              <a:t>x=a)</a:t>
            </a:r>
            <a:br>
              <a:rPr lang="en-US" sz="2800" dirty="0" smtClean="0"/>
            </a:br>
            <a:r>
              <a:rPr lang="en-US" sz="2800" dirty="0" smtClean="0"/>
              <a:t/>
            </a:r>
            <a:br>
              <a:rPr lang="en-US" sz="2800" dirty="0" smtClean="0"/>
            </a:br>
            <a:r>
              <a:rPr lang="en-US" sz="2800" dirty="0" smtClean="0"/>
              <a:t>This assertion accounts for the anti-uniqueness effect.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u="sng" dirty="0" smtClean="0"/>
              <a:t>How can we account for such behavior of ‘only’?</a:t>
            </a:r>
            <a:r>
              <a:rPr lang="en-US" sz="2800" dirty="0" smtClean="0"/>
              <a:t/>
            </a:r>
            <a:br>
              <a:rPr lang="en-US" sz="2800" dirty="0" smtClean="0"/>
            </a:br>
            <a:r>
              <a:rPr lang="en-US" sz="2800" dirty="0" smtClean="0"/>
              <a:t/>
            </a:r>
            <a:br>
              <a:rPr lang="en-US" sz="2800" dirty="0" smtClean="0"/>
            </a:br>
            <a:r>
              <a:rPr lang="en-US" sz="2800" dirty="0" smtClean="0"/>
              <a:t>My hypothesis: in conversation, we can use restrictive expressions (‘the only’, ‘the sole’ etc.), as well as negation, not to contribute to the common background but to refute/correct something in the background of our interlocutor. When doing so, we make presuppositions explicit.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Returning to C.&amp;B.’s example.</a:t>
            </a:r>
            <a:br>
              <a:rPr lang="en-US" sz="2800" dirty="0" smtClean="0"/>
            </a:br>
            <a:r>
              <a:rPr lang="en-US" sz="2800" dirty="0" smtClean="0"/>
              <a:t/>
            </a:r>
            <a:br>
              <a:rPr lang="en-US" sz="2800" dirty="0" smtClean="0"/>
            </a:br>
            <a:r>
              <a:rPr lang="en-US" sz="2800" dirty="0" smtClean="0"/>
              <a:t>Uttering ‘Scott is not the only author…’, I want to say:</a:t>
            </a:r>
            <a:br>
              <a:rPr lang="en-US" sz="2800" dirty="0" smtClean="0"/>
            </a:br>
            <a:r>
              <a:rPr lang="en-US" sz="2800" dirty="0" smtClean="0"/>
              <a:t/>
            </a:r>
            <a:br>
              <a:rPr lang="en-US" sz="2800" dirty="0" smtClean="0"/>
            </a:br>
            <a:r>
              <a:rPr lang="en-US" sz="2800" i="1" dirty="0" smtClean="0"/>
              <a:t>Indeed, Scott was an author. But you seem to presuppose that nobody else was. This presupposition is wrong – there was another author.</a:t>
            </a:r>
            <a:r>
              <a:rPr lang="en-US" sz="2800" dirty="0" smtClean="0"/>
              <a:t/>
            </a:r>
            <a:br>
              <a:rPr lang="en-US" sz="2800" dirty="0" smtClean="0"/>
            </a:br>
            <a:r>
              <a:rPr lang="en-US" sz="2800" dirty="0" smtClean="0"/>
              <a:t/>
            </a:r>
            <a:br>
              <a:rPr lang="en-US" sz="2800" dirty="0" smtClean="0"/>
            </a:br>
            <a:r>
              <a:rPr lang="en-US" sz="2800" dirty="0" smtClean="0"/>
              <a:t>Thus, I do still presuppose Existence. I just cancel Uniqueness (as a presupposition) in order to be able to explicitly deny it</a:t>
            </a:r>
            <a:r>
              <a:rPr lang="en-US" sz="2800" smtClean="0"/>
              <a:t>. </a:t>
            </a:r>
            <a:br>
              <a:rPr lang="en-US" sz="2800" smtClean="0"/>
            </a:br>
            <a:r>
              <a:rPr lang="en-US" sz="2800" smtClean="0"/>
              <a:t/>
            </a:r>
            <a:br>
              <a:rPr lang="en-US" sz="2800" smtClean="0"/>
            </a:br>
            <a:r>
              <a:rPr lang="en-US" sz="2800" b="1" i="1" smtClean="0"/>
              <a:t>Cancelling </a:t>
            </a:r>
            <a:r>
              <a:rPr lang="en-US" sz="2800" b="1" i="1" dirty="0" smtClean="0"/>
              <a:t>Uniqueness does not affect Existence.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C. &amp; B. support their anti-uniqueness claim by three sorts of example – negations, questions, and conditionals:</a:t>
            </a:r>
            <a:br>
              <a:rPr lang="en-US" sz="2800" dirty="0" smtClean="0"/>
            </a:br>
            <a:r>
              <a:rPr lang="en-US" sz="2800" dirty="0" smtClean="0"/>
              <a:t/>
            </a:r>
            <a:br>
              <a:rPr lang="en-US" sz="2800" dirty="0" smtClean="0"/>
            </a:br>
            <a:r>
              <a:rPr lang="en-US" sz="2800" dirty="0" smtClean="0"/>
              <a:t>Scott is not the only author.</a:t>
            </a:r>
            <a:br>
              <a:rPr lang="en-US" sz="2800" dirty="0" smtClean="0"/>
            </a:br>
            <a:r>
              <a:rPr lang="en-US" sz="2800" dirty="0" smtClean="0"/>
              <a:t>Is Scott the only author?</a:t>
            </a:r>
            <a:br>
              <a:rPr lang="en-US" sz="2800" dirty="0" smtClean="0"/>
            </a:br>
            <a:r>
              <a:rPr lang="en-US" sz="2800" dirty="0" smtClean="0"/>
              <a:t>If Scott is the only author, then…</a:t>
            </a:r>
            <a:br>
              <a:rPr lang="en-US" sz="2800" dirty="0" smtClean="0"/>
            </a:br>
            <a:r>
              <a:rPr lang="en-US" sz="2800" dirty="0" smtClean="0"/>
              <a:t/>
            </a:r>
            <a:br>
              <a:rPr lang="en-US" sz="2800" dirty="0" smtClean="0"/>
            </a:br>
            <a:r>
              <a:rPr lang="en-US" sz="2800" dirty="0" smtClean="0"/>
              <a:t>My hypothesis: all the three sorts of </a:t>
            </a:r>
            <a:r>
              <a:rPr lang="en-US" sz="2800" dirty="0" smtClean="0"/>
              <a:t>sentence </a:t>
            </a:r>
            <a:r>
              <a:rPr lang="en-US" sz="2800" dirty="0" smtClean="0"/>
              <a:t>have in common that we use them to discuss presuppositions. Because of this, questions and conditionals can be treated </a:t>
            </a:r>
            <a:r>
              <a:rPr lang="en-US" sz="2800" dirty="0" smtClean="0"/>
              <a:t>along the lines of suggested treatment of negation </a:t>
            </a:r>
            <a:r>
              <a:rPr lang="en-US" sz="2800" dirty="0" smtClean="0"/>
              <a:t>sentences.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r>
              <a:rPr lang="en-US" sz="3200" b="1" dirty="0" smtClean="0"/>
              <a:t>Thank you very much for your attention!</a:t>
            </a:r>
            <a:br>
              <a:rPr lang="en-US" sz="3200" b="1" dirty="0" smtClean="0"/>
            </a:br>
            <a:r>
              <a:rPr lang="en-US" sz="3200" dirty="0" smtClean="0"/>
              <a:t/>
            </a:r>
            <a:br>
              <a:rPr lang="en-US" sz="3200" dirty="0" smtClean="0"/>
            </a:br>
            <a:r>
              <a:rPr lang="en-US" sz="3200" dirty="0" smtClean="0"/>
              <a:t> borisov.evgeny@gmail.com </a:t>
            </a:r>
            <a:br>
              <a:rPr lang="en-US" sz="3200" dirty="0" smtClean="0"/>
            </a:br>
            <a:endParaRPr lang="en-US" sz="3200" dirty="0"/>
          </a:p>
        </p:txBody>
      </p:sp>
    </p:spTree>
    <p:extLst>
      <p:ext uri="{BB962C8B-B14F-4D97-AF65-F5344CB8AC3E}">
        <p14:creationId xmlns="" xmlns:p14="http://schemas.microsoft.com/office/powerpoint/2010/main" val="2001953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A definite description (DD) can be used as an </a:t>
            </a:r>
            <a:r>
              <a:rPr lang="en-US" sz="2800" b="1" dirty="0" smtClean="0"/>
              <a:t>argument</a:t>
            </a:r>
            <a:r>
              <a:rPr lang="en-US" sz="2800" dirty="0" smtClean="0"/>
              <a:t> for a predicate and as a </a:t>
            </a:r>
            <a:r>
              <a:rPr lang="en-US" sz="2800" b="1" dirty="0" smtClean="0"/>
              <a:t>predicate</a:t>
            </a:r>
            <a:r>
              <a:rPr lang="en-US" sz="2800" dirty="0" smtClean="0"/>
              <a:t>. </a:t>
            </a:r>
            <a:r>
              <a:rPr lang="en-US" sz="2800" dirty="0" err="1" smtClean="0"/>
              <a:t>Strawson</a:t>
            </a:r>
            <a:r>
              <a:rPr lang="en-US" sz="2800" dirty="0" smtClean="0"/>
              <a:t> (‘On Referring’) illustrates this distinction as follows:</a:t>
            </a:r>
            <a:br>
              <a:rPr lang="en-US" sz="2800" dirty="0" smtClean="0"/>
            </a:br>
            <a:r>
              <a:rPr lang="en-US" sz="2800" dirty="0" smtClean="0"/>
              <a:t/>
            </a:r>
            <a:br>
              <a:rPr lang="en-US" sz="2800" dirty="0" smtClean="0"/>
            </a:br>
            <a:r>
              <a:rPr lang="en-US" sz="2800" dirty="0" smtClean="0"/>
              <a:t>(1) </a:t>
            </a:r>
            <a:r>
              <a:rPr lang="en-US" sz="2800" u="sng" dirty="0" smtClean="0"/>
              <a:t>The greatest French soldier</a:t>
            </a:r>
            <a:r>
              <a:rPr lang="en-US" sz="2800" dirty="0" smtClean="0"/>
              <a:t> died in exile.</a:t>
            </a:r>
            <a:br>
              <a:rPr lang="en-US" sz="2800" dirty="0" smtClean="0"/>
            </a:br>
            <a:r>
              <a:rPr lang="en-US" sz="2800" dirty="0" smtClean="0"/>
              <a:t>(2) Napoleon was </a:t>
            </a:r>
            <a:r>
              <a:rPr lang="en-US" sz="2800" u="sng" dirty="0" smtClean="0"/>
              <a:t>the greatest French soldier</a:t>
            </a:r>
            <a:r>
              <a:rPr lang="en-US" sz="2800" dirty="0" smtClean="0"/>
              <a:t>.</a:t>
            </a:r>
            <a:br>
              <a:rPr lang="en-US" sz="2800" dirty="0" smtClean="0"/>
            </a:br>
            <a:r>
              <a:rPr lang="en-US" sz="2800" dirty="0" smtClean="0"/>
              <a:t/>
            </a:r>
            <a:br>
              <a:rPr lang="en-US" sz="2800" dirty="0" smtClean="0"/>
            </a:br>
            <a:r>
              <a:rPr lang="en-US" sz="2800" dirty="0" smtClean="0"/>
              <a:t>In (1), the DD occurs in </a:t>
            </a:r>
            <a:r>
              <a:rPr lang="en-US" sz="2800" dirty="0" err="1" smtClean="0"/>
              <a:t>argumental</a:t>
            </a:r>
            <a:r>
              <a:rPr lang="en-US" sz="2800" dirty="0" smtClean="0"/>
              <a:t> position.</a:t>
            </a:r>
            <a:br>
              <a:rPr lang="en-US" sz="2800" dirty="0" smtClean="0"/>
            </a:br>
            <a:r>
              <a:rPr lang="en-US" sz="2800" dirty="0" smtClean="0"/>
              <a:t>In (2), it occurs in predicative position.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I adopt the </a:t>
            </a:r>
            <a:r>
              <a:rPr lang="en-US" sz="2800" b="1" i="1" dirty="0" err="1" smtClean="0"/>
              <a:t>presuppositional</a:t>
            </a:r>
            <a:r>
              <a:rPr lang="en-US" sz="2800" b="1" i="1" dirty="0" smtClean="0"/>
              <a:t> analysis</a:t>
            </a:r>
            <a:r>
              <a:rPr lang="en-US" sz="2800" dirty="0" smtClean="0"/>
              <a:t> of DDs according to which they trigger presuppositions.</a:t>
            </a:r>
            <a:br>
              <a:rPr lang="en-US" sz="2800" dirty="0" smtClean="0"/>
            </a:br>
            <a:r>
              <a:rPr lang="en-US" sz="2800" dirty="0" smtClean="0"/>
              <a:t/>
            </a:r>
            <a:br>
              <a:rPr lang="en-US" sz="2800" dirty="0" smtClean="0"/>
            </a:br>
            <a:r>
              <a:rPr lang="en-US" sz="2800" dirty="0" smtClean="0"/>
              <a:t>Informally, presuppositions triggered by ‘the F’ in </a:t>
            </a:r>
            <a:r>
              <a:rPr lang="en-US" sz="2800" dirty="0" err="1" smtClean="0"/>
              <a:t>argumental</a:t>
            </a:r>
            <a:r>
              <a:rPr lang="en-US" sz="2800" dirty="0" smtClean="0"/>
              <a:t> position can be expressed like this:</a:t>
            </a:r>
            <a:br>
              <a:rPr lang="en-US" sz="2800" dirty="0" smtClean="0"/>
            </a:br>
            <a:r>
              <a:rPr lang="en-US" sz="2800" dirty="0" smtClean="0"/>
              <a:t/>
            </a:r>
            <a:br>
              <a:rPr lang="en-US" sz="2800" dirty="0" smtClean="0"/>
            </a:br>
            <a:r>
              <a:rPr lang="en-US" sz="2800" dirty="0" smtClean="0"/>
              <a:t>(Existence) 		 There is an F.</a:t>
            </a:r>
            <a:br>
              <a:rPr lang="en-US" sz="2800" dirty="0" smtClean="0"/>
            </a:br>
            <a:r>
              <a:rPr lang="en-US" sz="2800" dirty="0" smtClean="0"/>
              <a:t>(Uniqueness)	 There is no more than one F.</a:t>
            </a:r>
            <a:br>
              <a:rPr lang="en-US" sz="2800" dirty="0" smtClean="0"/>
            </a:br>
            <a:r>
              <a:rPr lang="en-US" sz="2800" dirty="0" smtClean="0"/>
              <a:t/>
            </a:r>
            <a:br>
              <a:rPr lang="en-US" sz="2800" dirty="0" smtClean="0"/>
            </a:br>
            <a:r>
              <a:rPr lang="en-US" sz="2800" dirty="0" smtClean="0"/>
              <a:t>For instance, uttering ‘The King is bald’, we presuppose that there is a king, and that there is no more than one king.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u="sng" dirty="0" smtClean="0"/>
              <a:t>The question to be discussed:</a:t>
            </a:r>
            <a:br>
              <a:rPr lang="en-US" sz="2800" u="sng" dirty="0" smtClean="0"/>
            </a:br>
            <a:r>
              <a:rPr lang="en-US" sz="2800" dirty="0" smtClean="0"/>
              <a:t/>
            </a:r>
            <a:br>
              <a:rPr lang="en-US" sz="2800" dirty="0" smtClean="0"/>
            </a:br>
            <a:r>
              <a:rPr lang="en-US" sz="2800" dirty="0" smtClean="0"/>
              <a:t> What </a:t>
            </a:r>
            <a:r>
              <a:rPr lang="en-US" sz="2800" dirty="0" smtClean="0"/>
              <a:t>presupposition is </a:t>
            </a:r>
            <a:r>
              <a:rPr lang="en-US" sz="2800" dirty="0" smtClean="0"/>
              <a:t>triggered by a DD in predicative position (PDD)?</a:t>
            </a:r>
            <a:br>
              <a:rPr lang="en-US" sz="2800" dirty="0" smtClean="0"/>
            </a:br>
            <a:r>
              <a:rPr lang="en-US" sz="2800" dirty="0" smtClean="0"/>
              <a:t/>
            </a:r>
            <a:br>
              <a:rPr lang="en-US" sz="2800" dirty="0" smtClean="0"/>
            </a:br>
            <a:r>
              <a:rPr lang="en-US" sz="2800" dirty="0" smtClean="0"/>
              <a:t>My hypothesis: a PDD triggers the same presuppositions as an </a:t>
            </a:r>
            <a:r>
              <a:rPr lang="en-US" sz="2800" dirty="0" err="1" smtClean="0"/>
              <a:t>argumental</a:t>
            </a:r>
            <a:r>
              <a:rPr lang="en-US" sz="2800" dirty="0" smtClean="0"/>
              <a:t> DD does - Uniqueness and Existence.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The alternative theory to be discussed was proposed by </a:t>
            </a:r>
            <a:br>
              <a:rPr lang="en-US" sz="2800" dirty="0" smtClean="0"/>
            </a:br>
            <a:r>
              <a:rPr lang="en-US" sz="2800" dirty="0" smtClean="0"/>
              <a:t>E. </a:t>
            </a:r>
            <a:r>
              <a:rPr lang="en-US" sz="2800" dirty="0" err="1" smtClean="0"/>
              <a:t>Coppock</a:t>
            </a:r>
            <a:r>
              <a:rPr lang="en-US" sz="2800" dirty="0" smtClean="0"/>
              <a:t> &amp; D. Beaver. </a:t>
            </a:r>
            <a:br>
              <a:rPr lang="en-US" sz="2800" dirty="0" smtClean="0"/>
            </a:br>
            <a:r>
              <a:rPr lang="en-US" sz="2800" dirty="0" smtClean="0"/>
              <a:t/>
            </a:r>
            <a:br>
              <a:rPr lang="en-US" sz="2800" dirty="0" smtClean="0"/>
            </a:br>
            <a:r>
              <a:rPr lang="en-US" sz="2800" dirty="0" err="1" smtClean="0"/>
              <a:t>Coppock</a:t>
            </a:r>
            <a:r>
              <a:rPr lang="en-US" sz="2800" dirty="0" smtClean="0"/>
              <a:t> E., Beaver D. (2012). ‘Weak uniqueness: The only difference between </a:t>
            </a:r>
            <a:r>
              <a:rPr lang="en-US" sz="2800" dirty="0" err="1" smtClean="0"/>
              <a:t>definites</a:t>
            </a:r>
            <a:r>
              <a:rPr lang="en-US" sz="2800" dirty="0" smtClean="0"/>
              <a:t> and indefinites’. In A. </a:t>
            </a:r>
            <a:r>
              <a:rPr lang="en-US" sz="2800" dirty="0" err="1" smtClean="0"/>
              <a:t>Chereches</a:t>
            </a:r>
            <a:r>
              <a:rPr lang="en-US" sz="2800" dirty="0" smtClean="0"/>
              <a:t> (Ed.), </a:t>
            </a:r>
            <a:r>
              <a:rPr lang="en-US" sz="2800" i="1" dirty="0" smtClean="0"/>
              <a:t>Proceedings of semantics and linguistic theory (SALT) 22 (pp. 527–544). Ithaca, </a:t>
            </a:r>
            <a:r>
              <a:rPr lang="en-US" sz="2800" dirty="0" smtClean="0"/>
              <a:t>NY: CLC Publications</a:t>
            </a:r>
            <a:br>
              <a:rPr lang="en-US" sz="2800" dirty="0" smtClean="0"/>
            </a:br>
            <a:r>
              <a:rPr lang="ru-RU" sz="2800" dirty="0" smtClean="0"/>
              <a:t/>
            </a:r>
            <a:br>
              <a:rPr lang="ru-RU" sz="2800" dirty="0" smtClean="0"/>
            </a:br>
            <a:r>
              <a:rPr lang="en-US" sz="2800" dirty="0" err="1" smtClean="0"/>
              <a:t>Coppock</a:t>
            </a:r>
            <a:r>
              <a:rPr lang="en-US" sz="2800" dirty="0" smtClean="0"/>
              <a:t> E., Beaver D. (2015). ‘Definiteness and Determinacy’, </a:t>
            </a:r>
            <a:r>
              <a:rPr lang="en-US" sz="2800" i="1" dirty="0" smtClean="0"/>
              <a:t>Linguistics and Philosophy </a:t>
            </a:r>
            <a:r>
              <a:rPr lang="en-US" sz="2800" dirty="0" smtClean="0"/>
              <a:t>38, pp. 377-435.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According to C.&amp;B., ‘the F’ in predicative position triggers ‘weak uniqueness’ (Uniqueness without Existence): </a:t>
            </a:r>
            <a:br>
              <a:rPr lang="en-US" sz="2800" dirty="0" smtClean="0"/>
            </a:br>
            <a:r>
              <a:rPr lang="en-US" sz="2800" dirty="0" smtClean="0"/>
              <a:t/>
            </a:r>
            <a:br>
              <a:rPr lang="en-US" sz="2800" dirty="0" smtClean="0"/>
            </a:br>
            <a:r>
              <a:rPr lang="en-US" sz="2800" dirty="0" smtClean="0"/>
              <a:t>(</a:t>
            </a:r>
            <a:r>
              <a:rPr lang="en-US" sz="2800" b="1" dirty="0" smtClean="0">
                <a:sym typeface="Symbol"/>
              </a:rPr>
              <a:t></a:t>
            </a:r>
            <a:r>
              <a:rPr lang="en-US" sz="2800" dirty="0" smtClean="0">
                <a:sym typeface="Symbol"/>
              </a:rPr>
              <a:t>x, y)(</a:t>
            </a:r>
            <a:r>
              <a:rPr lang="en-US" sz="2800" dirty="0" err="1" smtClean="0">
                <a:sym typeface="Symbol"/>
              </a:rPr>
              <a:t>Fx</a:t>
            </a:r>
            <a:r>
              <a:rPr lang="en-US" sz="2800" dirty="0" smtClean="0">
                <a:sym typeface="Symbol"/>
              </a:rPr>
              <a:t> &amp; </a:t>
            </a:r>
            <a:r>
              <a:rPr lang="en-US" sz="2800" dirty="0" err="1" smtClean="0">
                <a:sym typeface="Symbol"/>
              </a:rPr>
              <a:t>Fy</a:t>
            </a:r>
            <a:r>
              <a:rPr lang="en-US" sz="2800" dirty="0" smtClean="0">
                <a:sym typeface="Symbol"/>
              </a:rPr>
              <a:t> </a:t>
            </a:r>
            <a:r>
              <a:rPr lang="ru-RU" sz="2800" b="1" dirty="0" smtClean="0">
                <a:sym typeface="Symbol"/>
              </a:rPr>
              <a:t></a:t>
            </a:r>
            <a:r>
              <a:rPr lang="ru-RU" sz="2800" dirty="0" smtClean="0">
                <a:sym typeface="Symbol"/>
              </a:rPr>
              <a:t> </a:t>
            </a:r>
            <a:r>
              <a:rPr lang="en-US" sz="2800" dirty="0" smtClean="0">
                <a:sym typeface="Symbol"/>
              </a:rPr>
              <a:t>x=y)</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u="sng" dirty="0" smtClean="0"/>
              <a:t>‘The anti-uniqueness effect’ (</a:t>
            </a:r>
            <a:r>
              <a:rPr lang="en-US" sz="2800" u="sng" dirty="0" err="1" smtClean="0"/>
              <a:t>Coppock</a:t>
            </a:r>
            <a:r>
              <a:rPr lang="en-US" sz="2800" u="sng" dirty="0" smtClean="0"/>
              <a:t> &amp; Beaver)</a:t>
            </a:r>
            <a:br>
              <a:rPr lang="en-US" sz="2800" u="sng" dirty="0" smtClean="0"/>
            </a:br>
            <a:r>
              <a:rPr lang="en-US" sz="2800" dirty="0" smtClean="0"/>
              <a:t/>
            </a:r>
            <a:br>
              <a:rPr lang="en-US" sz="2800" dirty="0" smtClean="0"/>
            </a:br>
            <a:r>
              <a:rPr lang="en-US" sz="2800" dirty="0" smtClean="0"/>
              <a:t>(1) Scott is not the only author of </a:t>
            </a:r>
            <a:r>
              <a:rPr lang="en-US" sz="2800" i="1" dirty="0" smtClean="0"/>
              <a:t>Waverley.</a:t>
            </a:r>
            <a:br>
              <a:rPr lang="en-US" sz="2800" i="1" dirty="0" smtClean="0"/>
            </a:br>
            <a:r>
              <a:rPr lang="en-US" sz="2800" i="1" dirty="0" smtClean="0"/>
              <a:t/>
            </a:r>
            <a:br>
              <a:rPr lang="en-US" sz="2800" i="1" dirty="0" smtClean="0"/>
            </a:br>
            <a:r>
              <a:rPr lang="en-US" sz="2800" dirty="0" smtClean="0"/>
              <a:t>(1) is inconsistent with there being exactly one denotation of ‘the only author…’. </a:t>
            </a:r>
            <a:r>
              <a:rPr lang="en-US" sz="2800" dirty="0" err="1" smtClean="0"/>
              <a:t>Coppock</a:t>
            </a:r>
            <a:r>
              <a:rPr lang="en-US" sz="2800" dirty="0" smtClean="0"/>
              <a:t> and Beaver conclude that the DD in question does not presuppose Existence.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Consider two sentences:</a:t>
            </a:r>
            <a:br>
              <a:rPr lang="en-US" sz="2800" dirty="0" smtClean="0"/>
            </a:br>
            <a:r>
              <a:rPr lang="en-US" sz="2800" dirty="0" smtClean="0"/>
              <a:t/>
            </a:r>
            <a:br>
              <a:rPr lang="en-US" sz="2800" dirty="0" smtClean="0"/>
            </a:br>
            <a:r>
              <a:rPr lang="en-US" sz="2800" dirty="0" smtClean="0"/>
              <a:t>(1) Scott is the author of </a:t>
            </a:r>
            <a:r>
              <a:rPr lang="en-US" sz="2800" i="1" dirty="0" smtClean="0"/>
              <a:t>Waverley.</a:t>
            </a:r>
            <a:r>
              <a:rPr lang="en-US" sz="2800" dirty="0" smtClean="0"/>
              <a:t/>
            </a:r>
            <a:br>
              <a:rPr lang="en-US" sz="2800" dirty="0" smtClean="0"/>
            </a:br>
            <a:r>
              <a:rPr lang="en-US" sz="2800" dirty="0" smtClean="0"/>
              <a:t/>
            </a:r>
            <a:br>
              <a:rPr lang="en-US" sz="2800" dirty="0" smtClean="0"/>
            </a:br>
            <a:r>
              <a:rPr lang="en-US" sz="2800" dirty="0" smtClean="0"/>
              <a:t>(2) Scott is the only author of </a:t>
            </a:r>
            <a:r>
              <a:rPr lang="en-US" sz="2800" i="1" dirty="0" smtClean="0"/>
              <a:t>Waverley.</a:t>
            </a:r>
            <a:r>
              <a:rPr lang="en-US" sz="2800" dirty="0" smtClean="0"/>
              <a:t/>
            </a:r>
            <a:br>
              <a:rPr lang="en-US" sz="2800" dirty="0" smtClean="0"/>
            </a:br>
            <a:r>
              <a:rPr lang="en-US" sz="2800" dirty="0" smtClean="0"/>
              <a:t/>
            </a:r>
            <a:br>
              <a:rPr lang="en-US" sz="2800" dirty="0" smtClean="0"/>
            </a:br>
            <a:r>
              <a:rPr lang="en-US" sz="2800" dirty="0" smtClean="0"/>
              <a:t>In (2) ‘only’ seems to be </a:t>
            </a:r>
            <a:r>
              <a:rPr lang="en-US" sz="2800" b="1" i="1" dirty="0" smtClean="0"/>
              <a:t>redundant</a:t>
            </a:r>
            <a:r>
              <a:rPr lang="en-US" sz="2800" dirty="0" smtClean="0"/>
              <a:t>. But it is not so if I utter (2) to deny your belief that Scott and Russell jointly wrote </a:t>
            </a:r>
            <a:r>
              <a:rPr lang="en-US" sz="2800" i="1" dirty="0" smtClean="0"/>
              <a:t>Waverley.</a:t>
            </a:r>
            <a:r>
              <a:rPr lang="en-US" sz="2800" dirty="0" smtClean="0"/>
              <a:t> The conversation might look like this:</a:t>
            </a:r>
            <a:r>
              <a:rPr lang="en-US" sz="2800" i="1" dirty="0" smtClean="0"/>
              <a:t/>
            </a:r>
            <a:br>
              <a:rPr lang="en-US" sz="2800" i="1" dirty="0" smtClean="0"/>
            </a:br>
            <a:r>
              <a:rPr lang="en-US" sz="2800" i="1" dirty="0" smtClean="0"/>
              <a:t/>
            </a:r>
            <a:br>
              <a:rPr lang="en-US" sz="2800" i="1" dirty="0" smtClean="0"/>
            </a:br>
            <a:r>
              <a:rPr lang="en-US" sz="2800" dirty="0" smtClean="0"/>
              <a:t>- The part written by Russell is especially good, isn’t it?</a:t>
            </a:r>
            <a:br>
              <a:rPr lang="en-US" sz="2800" dirty="0" smtClean="0"/>
            </a:br>
            <a:r>
              <a:rPr lang="en-US" sz="2800" dirty="0" smtClean="0"/>
              <a:t>- You are wrong – Scott is the only author!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algn="l"/>
            <a:r>
              <a:rPr lang="en-US" sz="2800" dirty="0" smtClean="0"/>
              <a:t>(2) Scott is the only author of </a:t>
            </a:r>
            <a:r>
              <a:rPr lang="en-US" sz="2800" i="1" dirty="0" smtClean="0"/>
              <a:t>Waverley.</a:t>
            </a:r>
            <a:r>
              <a:rPr lang="en-US" sz="2800" dirty="0" smtClean="0"/>
              <a:t/>
            </a:r>
            <a:br>
              <a:rPr lang="en-US" sz="2800" dirty="0" smtClean="0"/>
            </a:br>
            <a:r>
              <a:rPr lang="en-US" sz="2800" dirty="0" smtClean="0"/>
              <a:t/>
            </a:r>
            <a:br>
              <a:rPr lang="en-US" sz="2800" dirty="0" smtClean="0"/>
            </a:br>
            <a:r>
              <a:rPr lang="en-US" sz="2800" dirty="0" smtClean="0"/>
              <a:t>My hypothesis: in (2), ‘only’ is not part of the description </a:t>
            </a:r>
            <a:r>
              <a:rPr lang="en-US" sz="2800" u="sng" dirty="0" smtClean="0"/>
              <a:t>‘the only author…’</a:t>
            </a:r>
            <a:r>
              <a:rPr lang="en-US" sz="2800" dirty="0" smtClean="0"/>
              <a:t>. It rather modifies ‘</a:t>
            </a:r>
            <a:r>
              <a:rPr lang="en-US" sz="2800" u="sng" dirty="0" smtClean="0"/>
              <a:t>the author…</a:t>
            </a:r>
            <a:r>
              <a:rPr lang="en-US" sz="2800" dirty="0" smtClean="0"/>
              <a:t>’ by cancelling the uniqueness </a:t>
            </a:r>
            <a:r>
              <a:rPr lang="en-US" sz="2800" i="1" dirty="0" smtClean="0"/>
              <a:t>presupposition</a:t>
            </a:r>
            <a:r>
              <a:rPr lang="en-US" sz="2800" dirty="0" smtClean="0"/>
              <a:t> am making Uniqueness to be the </a:t>
            </a:r>
            <a:r>
              <a:rPr lang="en-US" sz="2800" i="1" dirty="0" smtClean="0"/>
              <a:t>asserted content</a:t>
            </a:r>
            <a:r>
              <a:rPr lang="en-US" sz="2800"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2933</TotalTime>
  <Words>177</Words>
  <Application>Microsoft Office PowerPoint</Application>
  <PresentationFormat>Экран (4:3)</PresentationFormat>
  <Paragraphs>15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Evgeny Borisov Tomsk State University Faculty of Philosophy   On the Semantics  of Definite Descriptions  in Predicative Position </vt:lpstr>
      <vt:lpstr>A definite description (DD) can be used as an argument for a predicate and as a predicate. Strawson (‘On Referring’) illustrates this distinction as follows:  (1) The greatest French soldier died in exile. (2) Napoleon was the greatest French soldier.  In (1), the DD occurs in argumental position. In (2), it occurs in predicative position.</vt:lpstr>
      <vt:lpstr>I adopt the presuppositional analysis of DDs according to which they trigger presuppositions.  Informally, presuppositions triggered by ‘the F’ in argumental position can be expressed like this:  (Existence)    There is an F. (Uniqueness)  There is no more than one F.  For instance, uttering ‘The King is bald’, we presuppose that there is a king, and that there is no more than one king.</vt:lpstr>
      <vt:lpstr>The question to be discussed:   What presupposition is triggered by a DD in predicative position (PDD)?  My hypothesis: a PDD triggers the same presuppositions as an argumental DD does - Uniqueness and Existence.</vt:lpstr>
      <vt:lpstr>The alternative theory to be discussed was proposed by  E. Coppock &amp; D. Beaver.   Coppock E., Beaver D. (2012). ‘Weak uniqueness: The only difference between definites and indefinites’. In A. Chereches (Ed.), Proceedings of semantics and linguistic theory (SALT) 22 (pp. 527–544). Ithaca, NY: CLC Publications  Coppock E., Beaver D. (2015). ‘Definiteness and Determinacy’, Linguistics and Philosophy 38, pp. 377-435. </vt:lpstr>
      <vt:lpstr>According to C.&amp;B., ‘the F’ in predicative position triggers ‘weak uniqueness’ (Uniqueness without Existence):   (x, y)(Fx &amp; Fy  x=y)</vt:lpstr>
      <vt:lpstr>‘The anti-uniqueness effect’ (Coppock &amp; Beaver)  (1) Scott is not the only author of Waverley.  (1) is inconsistent with there being exactly one denotation of ‘the only author…’. Coppock and Beaver conclude that the DD in question does not presuppose Existence.</vt:lpstr>
      <vt:lpstr>Consider two sentences:  (1) Scott is the author of Waverley.  (2) Scott is the only author of Waverley.  In (2) ‘only’ seems to be redundant. But it is not so if I utter (2) to deny your belief that Scott and Russell jointly wrote Waverley. The conversation might look like this:  - The part written by Russell is especially good, isn’t it? - You are wrong – Scott is the only author!</vt:lpstr>
      <vt:lpstr>(2) Scott is the only author of Waverley.  My hypothesis: in (2), ‘only’ is not part of the description ‘the only author…’. It rather modifies ‘the author…’ by cancelling the uniqueness presupposition am making Uniqueness to be the asserted content.</vt:lpstr>
      <vt:lpstr>‘a is the only F’   presupposes:  xFx (the existence presupposition of ‘the’) Fa (the presupposition signalled by ‘only’)  asserts:  (x)(Fx  x=a).  </vt:lpstr>
      <vt:lpstr>Accordingly, ‘a is not the only F’   presupposes:  xFx (the existence presupposition of ‘the’) Fa (the presupposition signalled by ‘only’)  asserts:   (x)(Fx  x=a) or, equivalently: x(Fx &amp; x=a)  This assertion accounts for the anti-uniqueness effect.</vt:lpstr>
      <vt:lpstr>How can we account for such behavior of ‘only’?  My hypothesis: in conversation, we can use restrictive expressions (‘the only’, ‘the sole’ etc.), as well as negation, not to contribute to the common background but to refute/correct something in the background of our interlocutor. When doing so, we make presuppositions explicit.</vt:lpstr>
      <vt:lpstr>Returning to C.&amp;B.’s example.  Uttering ‘Scott is not the only author…’, I want to say:  Indeed, Scott was an author. But you seem to presuppose that nobody else was. This presupposition is wrong – there was another author.  Thus, I do still presuppose Existence. I just cancel Uniqueness (as a presupposition) in order to be able to explicitly deny it.   Cancelling Uniqueness does not affect Existence.</vt:lpstr>
      <vt:lpstr>C. &amp; B. support their anti-uniqueness claim by three sorts of example – negations, questions, and conditionals:  Scott is not the only author. Is Scott the only author? If Scott is the only author, then…  My hypothesis: all the three sorts of sentence have in common that we use them to discuss presuppositions. Because of this, questions and conditionals can be treated along the lines of suggested treatment of negation sentences.</vt:lpstr>
      <vt:lpstr>Thank you very much for your attention!   borisov.evgeny@gmail.com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218</cp:revision>
  <dcterms:created xsi:type="dcterms:W3CDTF">2015-10-22T14:44:56Z</dcterms:created>
  <dcterms:modified xsi:type="dcterms:W3CDTF">2018-10-15T16:11:24Z</dcterms:modified>
</cp:coreProperties>
</file>